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0" r:id="rId2"/>
    <p:sldId id="281" r:id="rId3"/>
    <p:sldId id="256" r:id="rId4"/>
    <p:sldId id="257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1" autoAdjust="0"/>
    <p:restoredTop sz="94660"/>
  </p:normalViewPr>
  <p:slideViewPr>
    <p:cSldViewPr snapToGrid="0">
      <p:cViewPr>
        <p:scale>
          <a:sx n="86" d="100"/>
          <a:sy n="86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D9629-394F-45D5-9903-A25D21599516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39A4452-A93B-48AB-9D05-33E1539BCA3D}">
      <dgm:prSet phldrT="[Text]" custT="1"/>
      <dgm:spPr/>
      <dgm:t>
        <a:bodyPr/>
        <a:lstStyle/>
        <a:p>
          <a:r>
            <a:rPr lang="en-AU" sz="2800" dirty="0"/>
            <a:t>Week of 18 March 2024</a:t>
          </a:r>
        </a:p>
      </dgm:t>
    </dgm:pt>
    <dgm:pt modelId="{65675DF5-C869-4B1B-96D9-B7659F45CC69}" type="parTrans" cxnId="{A0D03DAF-2123-4575-8915-222764DD06AE}">
      <dgm:prSet/>
      <dgm:spPr/>
      <dgm:t>
        <a:bodyPr/>
        <a:lstStyle/>
        <a:p>
          <a:endParaRPr lang="en-AU"/>
        </a:p>
      </dgm:t>
    </dgm:pt>
    <dgm:pt modelId="{682FBBCD-F9BA-4849-8C9D-66D9E7179AAE}" type="sibTrans" cxnId="{A0D03DAF-2123-4575-8915-222764DD06AE}">
      <dgm:prSet/>
      <dgm:spPr/>
      <dgm:t>
        <a:bodyPr/>
        <a:lstStyle/>
        <a:p>
          <a:endParaRPr lang="en-AU"/>
        </a:p>
      </dgm:t>
    </dgm:pt>
    <dgm:pt modelId="{5DFB5DE9-C14A-4990-9A58-0170D7308689}">
      <dgm:prSet phldrT="[Text]" custT="1"/>
      <dgm:spPr/>
      <dgm:t>
        <a:bodyPr/>
        <a:lstStyle/>
        <a:p>
          <a:r>
            <a:rPr lang="en-AU" sz="1400" dirty="0"/>
            <a:t>Executive Branch Managers to discuss changes with staff</a:t>
          </a:r>
        </a:p>
      </dgm:t>
    </dgm:pt>
    <dgm:pt modelId="{078AA2C3-A8C4-434E-91FA-FE7EB9E8B0CE}" type="parTrans" cxnId="{4678C68B-076E-47FE-8F0D-9303EC0B6CC6}">
      <dgm:prSet/>
      <dgm:spPr/>
      <dgm:t>
        <a:bodyPr/>
        <a:lstStyle/>
        <a:p>
          <a:endParaRPr lang="en-AU"/>
        </a:p>
      </dgm:t>
    </dgm:pt>
    <dgm:pt modelId="{09FE188A-4ED8-4C8B-A0D3-A56324C8BCA3}" type="sibTrans" cxnId="{4678C68B-076E-47FE-8F0D-9303EC0B6CC6}">
      <dgm:prSet/>
      <dgm:spPr/>
      <dgm:t>
        <a:bodyPr/>
        <a:lstStyle/>
        <a:p>
          <a:endParaRPr lang="en-AU"/>
        </a:p>
      </dgm:t>
    </dgm:pt>
    <dgm:pt modelId="{69A7C84B-9EFC-4AD5-9FE9-FDC19AA6057F}">
      <dgm:prSet custT="1"/>
      <dgm:spPr/>
      <dgm:t>
        <a:bodyPr/>
        <a:lstStyle/>
        <a:p>
          <a:r>
            <a:rPr lang="en-AU" sz="2800" dirty="0"/>
            <a:t>Week of 8 April 2024</a:t>
          </a:r>
        </a:p>
      </dgm:t>
    </dgm:pt>
    <dgm:pt modelId="{06A32CB3-F128-4963-93F2-6B79556E3B5A}" type="parTrans" cxnId="{C7870D2F-52FD-4835-A5DB-DA4D9D1B8D6A}">
      <dgm:prSet/>
      <dgm:spPr/>
      <dgm:t>
        <a:bodyPr/>
        <a:lstStyle/>
        <a:p>
          <a:endParaRPr lang="en-AU"/>
        </a:p>
      </dgm:t>
    </dgm:pt>
    <dgm:pt modelId="{36BFA332-4775-4F0B-B509-3CCBAF8CB7BB}" type="sibTrans" cxnId="{C7870D2F-52FD-4835-A5DB-DA4D9D1B8D6A}">
      <dgm:prSet/>
      <dgm:spPr/>
      <dgm:t>
        <a:bodyPr/>
        <a:lstStyle/>
        <a:p>
          <a:endParaRPr lang="en-AU"/>
        </a:p>
      </dgm:t>
    </dgm:pt>
    <dgm:pt modelId="{1B264EF5-2FCF-4564-9A78-FD336F516B67}">
      <dgm:prSet custT="1"/>
      <dgm:spPr/>
      <dgm:t>
        <a:bodyPr/>
        <a:lstStyle/>
        <a:p>
          <a:r>
            <a:rPr lang="en-AU" sz="2800" dirty="0"/>
            <a:t>Week of 2 April 2024</a:t>
          </a:r>
        </a:p>
      </dgm:t>
    </dgm:pt>
    <dgm:pt modelId="{C8073602-EC1D-4409-96D1-82A97D907C63}" type="parTrans" cxnId="{926A4B39-FEE6-45CB-AD81-44D7B74069CF}">
      <dgm:prSet/>
      <dgm:spPr/>
      <dgm:t>
        <a:bodyPr/>
        <a:lstStyle/>
        <a:p>
          <a:endParaRPr lang="en-AU"/>
        </a:p>
      </dgm:t>
    </dgm:pt>
    <dgm:pt modelId="{AEE568B0-2248-4769-BA59-08FE68FA4CF6}" type="sibTrans" cxnId="{926A4B39-FEE6-45CB-AD81-44D7B74069CF}">
      <dgm:prSet/>
      <dgm:spPr/>
      <dgm:t>
        <a:bodyPr/>
        <a:lstStyle/>
        <a:p>
          <a:endParaRPr lang="en-AU"/>
        </a:p>
      </dgm:t>
    </dgm:pt>
    <dgm:pt modelId="{1DDD67A9-1414-45DE-80FA-A1E28D24ABD3}">
      <dgm:prSet custT="1"/>
      <dgm:spPr/>
      <dgm:t>
        <a:bodyPr/>
        <a:lstStyle/>
        <a:p>
          <a:r>
            <a:rPr lang="en-AU" sz="1400" dirty="0"/>
            <a:t>Executive Branch Managers will collate and consider all feedback received</a:t>
          </a:r>
        </a:p>
      </dgm:t>
    </dgm:pt>
    <dgm:pt modelId="{54008E0D-10AD-477A-95E4-8D50065E57C1}" type="parTrans" cxnId="{A91D88B8-BAB0-4C1D-A84D-FD761ECB0ACB}">
      <dgm:prSet/>
      <dgm:spPr/>
      <dgm:t>
        <a:bodyPr/>
        <a:lstStyle/>
        <a:p>
          <a:endParaRPr lang="en-AU"/>
        </a:p>
      </dgm:t>
    </dgm:pt>
    <dgm:pt modelId="{8B03FDC1-8F02-4482-BA10-06699B835CCD}" type="sibTrans" cxnId="{A91D88B8-BAB0-4C1D-A84D-FD761ECB0ACB}">
      <dgm:prSet/>
      <dgm:spPr/>
      <dgm:t>
        <a:bodyPr/>
        <a:lstStyle/>
        <a:p>
          <a:endParaRPr lang="en-AU"/>
        </a:p>
      </dgm:t>
    </dgm:pt>
    <dgm:pt modelId="{FDA8076A-056C-4244-BD56-1500DE952500}">
      <dgm:prSet custT="1"/>
      <dgm:spPr/>
      <dgm:t>
        <a:bodyPr/>
        <a:lstStyle/>
        <a:p>
          <a:r>
            <a:rPr lang="en-AU" sz="1400" dirty="0"/>
            <a:t>Make any changes as a result of feedback gathered</a:t>
          </a:r>
        </a:p>
      </dgm:t>
    </dgm:pt>
    <dgm:pt modelId="{836A52CA-B69A-4749-B6C6-7EFAF7C10BFA}" type="parTrans" cxnId="{8355B69E-2D86-4610-A60C-D97A7DECE230}">
      <dgm:prSet/>
      <dgm:spPr/>
      <dgm:t>
        <a:bodyPr/>
        <a:lstStyle/>
        <a:p>
          <a:endParaRPr lang="en-AU"/>
        </a:p>
      </dgm:t>
    </dgm:pt>
    <dgm:pt modelId="{27AC3432-0BFF-4E38-B322-394D621DBAF6}" type="sibTrans" cxnId="{8355B69E-2D86-4610-A60C-D97A7DECE230}">
      <dgm:prSet/>
      <dgm:spPr/>
      <dgm:t>
        <a:bodyPr/>
        <a:lstStyle/>
        <a:p>
          <a:endParaRPr lang="en-AU"/>
        </a:p>
      </dgm:t>
    </dgm:pt>
    <dgm:pt modelId="{3DB366F3-0EE9-4F10-AFAD-F33E0BB81D23}">
      <dgm:prSet custT="1"/>
      <dgm:spPr/>
      <dgm:t>
        <a:bodyPr/>
        <a:lstStyle/>
        <a:p>
          <a:r>
            <a:rPr lang="en-AU" sz="1400" dirty="0"/>
            <a:t>Check if further communications are required for additional major changes   </a:t>
          </a:r>
        </a:p>
      </dgm:t>
    </dgm:pt>
    <dgm:pt modelId="{89BB8FA7-53C6-40F1-9E3E-EC14E2BF875D}" type="parTrans" cxnId="{E01EDC76-75EB-426D-ABD3-04C56998A1E2}">
      <dgm:prSet/>
      <dgm:spPr/>
      <dgm:t>
        <a:bodyPr/>
        <a:lstStyle/>
        <a:p>
          <a:endParaRPr lang="en-AU"/>
        </a:p>
      </dgm:t>
    </dgm:pt>
    <dgm:pt modelId="{A324BE25-2C49-4661-9E26-BCCE2CA9F8AE}" type="sibTrans" cxnId="{E01EDC76-75EB-426D-ABD3-04C56998A1E2}">
      <dgm:prSet/>
      <dgm:spPr/>
      <dgm:t>
        <a:bodyPr/>
        <a:lstStyle/>
        <a:p>
          <a:endParaRPr lang="en-AU"/>
        </a:p>
      </dgm:t>
    </dgm:pt>
    <dgm:pt modelId="{777B4C2C-5B4E-4BA7-AD5B-F936959FB958}">
      <dgm:prSet/>
      <dgm:spPr/>
      <dgm:t>
        <a:bodyPr/>
        <a:lstStyle/>
        <a:p>
          <a:r>
            <a:rPr lang="en-AU" dirty="0"/>
            <a:t>Position descriptions to be reviewed by direct reports and updated </a:t>
          </a:r>
          <a:r>
            <a:rPr lang="en-AU" u="sng" dirty="0"/>
            <a:t>if required </a:t>
          </a:r>
          <a:r>
            <a:rPr lang="en-AU" dirty="0"/>
            <a:t>in consultation with individual staff </a:t>
          </a:r>
        </a:p>
      </dgm:t>
    </dgm:pt>
    <dgm:pt modelId="{3A5329C0-FD5A-42D2-8B2B-613D3AA707B3}" type="parTrans" cxnId="{89AB0F53-95C8-4A8F-8C52-759C7C7000ED}">
      <dgm:prSet/>
      <dgm:spPr/>
      <dgm:t>
        <a:bodyPr/>
        <a:lstStyle/>
        <a:p>
          <a:endParaRPr lang="en-AU"/>
        </a:p>
      </dgm:t>
    </dgm:pt>
    <dgm:pt modelId="{58E738E2-DF35-4AA2-BF50-97F996FD7F55}" type="sibTrans" cxnId="{89AB0F53-95C8-4A8F-8C52-759C7C7000ED}">
      <dgm:prSet/>
      <dgm:spPr/>
      <dgm:t>
        <a:bodyPr/>
        <a:lstStyle/>
        <a:p>
          <a:endParaRPr lang="en-AU"/>
        </a:p>
      </dgm:t>
    </dgm:pt>
    <dgm:pt modelId="{148A8864-060D-455C-B73C-5D039E0E4BD2}">
      <dgm:prSet/>
      <dgm:spPr/>
      <dgm:t>
        <a:bodyPr/>
        <a:lstStyle/>
        <a:p>
          <a:r>
            <a:rPr lang="en-AU" dirty="0"/>
            <a:t>Final Branch structures to be shared with ACTHD HR and Finance</a:t>
          </a:r>
        </a:p>
      </dgm:t>
    </dgm:pt>
    <dgm:pt modelId="{25496392-7780-469E-AC4E-EF782C96D747}" type="parTrans" cxnId="{3441606A-6A50-42BE-97EE-6DB5BF254B54}">
      <dgm:prSet/>
      <dgm:spPr/>
      <dgm:t>
        <a:bodyPr/>
        <a:lstStyle/>
        <a:p>
          <a:endParaRPr lang="en-AU"/>
        </a:p>
      </dgm:t>
    </dgm:pt>
    <dgm:pt modelId="{9F375683-3246-4ED4-858D-6149E047FD47}" type="sibTrans" cxnId="{3441606A-6A50-42BE-97EE-6DB5BF254B54}">
      <dgm:prSet/>
      <dgm:spPr/>
      <dgm:t>
        <a:bodyPr/>
        <a:lstStyle/>
        <a:p>
          <a:endParaRPr lang="en-AU"/>
        </a:p>
      </dgm:t>
    </dgm:pt>
    <dgm:pt modelId="{EFDA0F0B-5191-49A4-A372-961548230035}">
      <dgm:prSet phldrT="[Text]" custT="1"/>
      <dgm:spPr/>
      <dgm:t>
        <a:bodyPr/>
        <a:lstStyle/>
        <a:p>
          <a:r>
            <a:rPr lang="en-AU" sz="1400" dirty="0"/>
            <a:t>Executive Branch Managers to share proposed Branch structures</a:t>
          </a:r>
        </a:p>
      </dgm:t>
    </dgm:pt>
    <dgm:pt modelId="{6D76C01B-8989-4912-B69F-767E7DF7AA6B}" type="parTrans" cxnId="{89A94352-6C15-4382-A253-DD940EC6E7B2}">
      <dgm:prSet/>
      <dgm:spPr/>
      <dgm:t>
        <a:bodyPr/>
        <a:lstStyle/>
        <a:p>
          <a:endParaRPr lang="en-AU"/>
        </a:p>
      </dgm:t>
    </dgm:pt>
    <dgm:pt modelId="{5D50C50C-A3C8-449E-B78E-1A21C07328D6}" type="sibTrans" cxnId="{89A94352-6C15-4382-A253-DD940EC6E7B2}">
      <dgm:prSet/>
      <dgm:spPr/>
      <dgm:t>
        <a:bodyPr/>
        <a:lstStyle/>
        <a:p>
          <a:endParaRPr lang="en-AU"/>
        </a:p>
      </dgm:t>
    </dgm:pt>
    <dgm:pt modelId="{4811C911-96CE-4BEB-AB4D-969C8015F6D6}">
      <dgm:prSet phldrT="[Text]" custT="1"/>
      <dgm:spPr/>
      <dgm:t>
        <a:bodyPr/>
        <a:lstStyle/>
        <a:p>
          <a:r>
            <a:rPr lang="en-AU" sz="1400" dirty="0"/>
            <a:t> Staff will also be given an opportunity to provide feedback in writing – due by 2 April 2024</a:t>
          </a:r>
        </a:p>
      </dgm:t>
    </dgm:pt>
    <dgm:pt modelId="{B329C21F-CA2D-46DA-9171-9DDE39387CC6}" type="parTrans" cxnId="{29B92720-64FB-4422-9C12-2AF22366D05A}">
      <dgm:prSet/>
      <dgm:spPr/>
      <dgm:t>
        <a:bodyPr/>
        <a:lstStyle/>
        <a:p>
          <a:endParaRPr lang="en-AU"/>
        </a:p>
      </dgm:t>
    </dgm:pt>
    <dgm:pt modelId="{58995AFE-21C2-4B30-9C0C-46951AC1BE16}" type="sibTrans" cxnId="{29B92720-64FB-4422-9C12-2AF22366D05A}">
      <dgm:prSet/>
      <dgm:spPr/>
      <dgm:t>
        <a:bodyPr/>
        <a:lstStyle/>
        <a:p>
          <a:endParaRPr lang="en-AU"/>
        </a:p>
      </dgm:t>
    </dgm:pt>
    <dgm:pt modelId="{E60B2CFC-8E7A-478F-B4C6-D34F7776E5B4}">
      <dgm:prSet/>
      <dgm:spPr/>
      <dgm:t>
        <a:bodyPr/>
        <a:lstStyle/>
        <a:p>
          <a:r>
            <a:rPr lang="en-AU" dirty="0"/>
            <a:t>Changes to come into effect from 8 April 2024</a:t>
          </a:r>
        </a:p>
      </dgm:t>
    </dgm:pt>
    <dgm:pt modelId="{8972407B-AD47-4485-9EFD-C60ED296FD43}" type="parTrans" cxnId="{C00F59AA-C043-4A7C-BBD0-2407D17733F3}">
      <dgm:prSet/>
      <dgm:spPr/>
      <dgm:t>
        <a:bodyPr/>
        <a:lstStyle/>
        <a:p>
          <a:endParaRPr lang="en-AU"/>
        </a:p>
      </dgm:t>
    </dgm:pt>
    <dgm:pt modelId="{EC833DE1-A35B-4459-8871-4FBC1EEA76D3}" type="sibTrans" cxnId="{C00F59AA-C043-4A7C-BBD0-2407D17733F3}">
      <dgm:prSet/>
      <dgm:spPr/>
      <dgm:t>
        <a:bodyPr/>
        <a:lstStyle/>
        <a:p>
          <a:endParaRPr lang="en-AU"/>
        </a:p>
      </dgm:t>
    </dgm:pt>
    <dgm:pt modelId="{4AF2A2B4-7AEF-4D75-ACC1-918CA1690D23}">
      <dgm:prSet/>
      <dgm:spPr/>
      <dgm:t>
        <a:bodyPr/>
        <a:lstStyle/>
        <a:p>
          <a:r>
            <a:rPr lang="en-AU" dirty="0"/>
            <a:t>Whole Directorate announcement made </a:t>
          </a:r>
        </a:p>
      </dgm:t>
    </dgm:pt>
    <dgm:pt modelId="{A15746A1-00C2-48E6-8CFE-BDDDAEA2CFBE}" type="parTrans" cxnId="{F2BA2388-CBFD-4CC1-9835-E7D3EE3932BC}">
      <dgm:prSet/>
      <dgm:spPr/>
      <dgm:t>
        <a:bodyPr/>
        <a:lstStyle/>
        <a:p>
          <a:endParaRPr lang="en-AU"/>
        </a:p>
      </dgm:t>
    </dgm:pt>
    <dgm:pt modelId="{55C8CB58-020F-4B6C-96D8-32607AB4CDF8}" type="sibTrans" cxnId="{F2BA2388-CBFD-4CC1-9835-E7D3EE3932BC}">
      <dgm:prSet/>
      <dgm:spPr/>
      <dgm:t>
        <a:bodyPr/>
        <a:lstStyle/>
        <a:p>
          <a:endParaRPr lang="en-AU"/>
        </a:p>
      </dgm:t>
    </dgm:pt>
    <dgm:pt modelId="{81CF684E-FC23-47CF-910E-E544BBDBEF9C}" type="pres">
      <dgm:prSet presAssocID="{44ED9629-394F-45D5-9903-A25D21599516}" presName="Name0" presStyleCnt="0">
        <dgm:presLayoutVars>
          <dgm:dir/>
          <dgm:animLvl val="lvl"/>
          <dgm:resizeHandles/>
        </dgm:presLayoutVars>
      </dgm:prSet>
      <dgm:spPr/>
    </dgm:pt>
    <dgm:pt modelId="{C74585B2-6B0C-454A-8948-A6CE669DF622}" type="pres">
      <dgm:prSet presAssocID="{D39A4452-A93B-48AB-9D05-33E1539BCA3D}" presName="linNode" presStyleCnt="0"/>
      <dgm:spPr/>
    </dgm:pt>
    <dgm:pt modelId="{AB77E306-A86A-4479-8C19-CAF8BD9D7FCA}" type="pres">
      <dgm:prSet presAssocID="{D39A4452-A93B-48AB-9D05-33E1539BCA3D}" presName="parentShp" presStyleLbl="node1" presStyleIdx="0" presStyleCnt="3">
        <dgm:presLayoutVars>
          <dgm:bulletEnabled val="1"/>
        </dgm:presLayoutVars>
      </dgm:prSet>
      <dgm:spPr/>
    </dgm:pt>
    <dgm:pt modelId="{418CBADA-D105-4146-BFEA-AC1C0E89866D}" type="pres">
      <dgm:prSet presAssocID="{D39A4452-A93B-48AB-9D05-33E1539BCA3D}" presName="childShp" presStyleLbl="bgAccFollowNode1" presStyleIdx="0" presStyleCnt="3" custScaleY="113992">
        <dgm:presLayoutVars>
          <dgm:bulletEnabled val="1"/>
        </dgm:presLayoutVars>
      </dgm:prSet>
      <dgm:spPr/>
    </dgm:pt>
    <dgm:pt modelId="{23D15C81-AF62-44FE-AC89-D74EE44F1BA8}" type="pres">
      <dgm:prSet presAssocID="{682FBBCD-F9BA-4849-8C9D-66D9E7179AAE}" presName="spacing" presStyleCnt="0"/>
      <dgm:spPr/>
    </dgm:pt>
    <dgm:pt modelId="{F8634563-0845-47D8-AAF4-BFD6A67317F9}" type="pres">
      <dgm:prSet presAssocID="{1B264EF5-2FCF-4564-9A78-FD336F516B67}" presName="linNode" presStyleCnt="0"/>
      <dgm:spPr/>
    </dgm:pt>
    <dgm:pt modelId="{DF1B6ADE-9261-4554-840B-66818212A0A1}" type="pres">
      <dgm:prSet presAssocID="{1B264EF5-2FCF-4564-9A78-FD336F516B67}" presName="parentShp" presStyleLbl="node1" presStyleIdx="1" presStyleCnt="3">
        <dgm:presLayoutVars>
          <dgm:bulletEnabled val="1"/>
        </dgm:presLayoutVars>
      </dgm:prSet>
      <dgm:spPr/>
    </dgm:pt>
    <dgm:pt modelId="{ED2D9801-A65E-459B-AAFB-575CAD4E8274}" type="pres">
      <dgm:prSet presAssocID="{1B264EF5-2FCF-4564-9A78-FD336F516B67}" presName="childShp" presStyleLbl="bgAccFollowNode1" presStyleIdx="1" presStyleCnt="3" custScaleY="110781">
        <dgm:presLayoutVars>
          <dgm:bulletEnabled val="1"/>
        </dgm:presLayoutVars>
      </dgm:prSet>
      <dgm:spPr/>
    </dgm:pt>
    <dgm:pt modelId="{EEBD3829-4F9E-4003-B422-EDCABC32EAFD}" type="pres">
      <dgm:prSet presAssocID="{AEE568B0-2248-4769-BA59-08FE68FA4CF6}" presName="spacing" presStyleCnt="0"/>
      <dgm:spPr/>
    </dgm:pt>
    <dgm:pt modelId="{8C781D49-CF87-4940-99F1-FB3A4C589D3A}" type="pres">
      <dgm:prSet presAssocID="{69A7C84B-9EFC-4AD5-9FE9-FDC19AA6057F}" presName="linNode" presStyleCnt="0"/>
      <dgm:spPr/>
    </dgm:pt>
    <dgm:pt modelId="{29AFDBEC-4B07-42C9-8BCE-D6941E46234A}" type="pres">
      <dgm:prSet presAssocID="{69A7C84B-9EFC-4AD5-9FE9-FDC19AA6057F}" presName="parentShp" presStyleLbl="node1" presStyleIdx="2" presStyleCnt="3">
        <dgm:presLayoutVars>
          <dgm:bulletEnabled val="1"/>
        </dgm:presLayoutVars>
      </dgm:prSet>
      <dgm:spPr/>
    </dgm:pt>
    <dgm:pt modelId="{2C947287-1082-4E77-8020-4F7086901A65}" type="pres">
      <dgm:prSet presAssocID="{69A7C84B-9EFC-4AD5-9FE9-FDC19AA6057F}" presName="childShp" presStyleLbl="bgAccFollowNode1" presStyleIdx="2" presStyleCnt="3" custLinFactNeighborY="-1132">
        <dgm:presLayoutVars>
          <dgm:bulletEnabled val="1"/>
        </dgm:presLayoutVars>
      </dgm:prSet>
      <dgm:spPr/>
    </dgm:pt>
  </dgm:ptLst>
  <dgm:cxnLst>
    <dgm:cxn modelId="{1233A705-F927-4B4E-B335-120AF61DA736}" type="presOf" srcId="{148A8864-060D-455C-B73C-5D039E0E4BD2}" destId="{2C947287-1082-4E77-8020-4F7086901A65}" srcOrd="0" destOrd="2" presId="urn:microsoft.com/office/officeart/2005/8/layout/vList6"/>
    <dgm:cxn modelId="{5503D40C-8803-4670-A618-29B43178A7B0}" type="presOf" srcId="{777B4C2C-5B4E-4BA7-AD5B-F936959FB958}" destId="{2C947287-1082-4E77-8020-4F7086901A65}" srcOrd="0" destOrd="1" presId="urn:microsoft.com/office/officeart/2005/8/layout/vList6"/>
    <dgm:cxn modelId="{29B92720-64FB-4422-9C12-2AF22366D05A}" srcId="{D39A4452-A93B-48AB-9D05-33E1539BCA3D}" destId="{4811C911-96CE-4BEB-AB4D-969C8015F6D6}" srcOrd="2" destOrd="0" parTransId="{B329C21F-CA2D-46DA-9171-9DDE39387CC6}" sibTransId="{58995AFE-21C2-4B30-9C0C-46951AC1BE16}"/>
    <dgm:cxn modelId="{C7870D2F-52FD-4835-A5DB-DA4D9D1B8D6A}" srcId="{44ED9629-394F-45D5-9903-A25D21599516}" destId="{69A7C84B-9EFC-4AD5-9FE9-FDC19AA6057F}" srcOrd="2" destOrd="0" parTransId="{06A32CB3-F128-4963-93F2-6B79556E3B5A}" sibTransId="{36BFA332-4775-4F0B-B509-3CCBAF8CB7BB}"/>
    <dgm:cxn modelId="{240C6B35-11CD-40E0-BCCF-7673FB640F46}" type="presOf" srcId="{EFDA0F0B-5191-49A4-A372-961548230035}" destId="{418CBADA-D105-4146-BFEA-AC1C0E89866D}" srcOrd="0" destOrd="1" presId="urn:microsoft.com/office/officeart/2005/8/layout/vList6"/>
    <dgm:cxn modelId="{926A4B39-FEE6-45CB-AD81-44D7B74069CF}" srcId="{44ED9629-394F-45D5-9903-A25D21599516}" destId="{1B264EF5-2FCF-4564-9A78-FD336F516B67}" srcOrd="1" destOrd="0" parTransId="{C8073602-EC1D-4409-96D1-82A97D907C63}" sibTransId="{AEE568B0-2248-4769-BA59-08FE68FA4CF6}"/>
    <dgm:cxn modelId="{D7A71B4A-F44B-4870-9F21-5F5192FF1205}" type="presOf" srcId="{5DFB5DE9-C14A-4990-9A58-0170D7308689}" destId="{418CBADA-D105-4146-BFEA-AC1C0E89866D}" srcOrd="0" destOrd="0" presId="urn:microsoft.com/office/officeart/2005/8/layout/vList6"/>
    <dgm:cxn modelId="{3441606A-6A50-42BE-97EE-6DB5BF254B54}" srcId="{69A7C84B-9EFC-4AD5-9FE9-FDC19AA6057F}" destId="{148A8864-060D-455C-B73C-5D039E0E4BD2}" srcOrd="2" destOrd="0" parTransId="{25496392-7780-469E-AC4E-EF782C96D747}" sibTransId="{9F375683-3246-4ED4-858D-6149E047FD47}"/>
    <dgm:cxn modelId="{6A81624B-904B-4A7E-A7F9-6080992232E8}" type="presOf" srcId="{FDA8076A-056C-4244-BD56-1500DE952500}" destId="{ED2D9801-A65E-459B-AAFB-575CAD4E8274}" srcOrd="0" destOrd="1" presId="urn:microsoft.com/office/officeart/2005/8/layout/vList6"/>
    <dgm:cxn modelId="{E779016E-A6F9-4982-8C6B-50ADD41BC1A6}" type="presOf" srcId="{69A7C84B-9EFC-4AD5-9FE9-FDC19AA6057F}" destId="{29AFDBEC-4B07-42C9-8BCE-D6941E46234A}" srcOrd="0" destOrd="0" presId="urn:microsoft.com/office/officeart/2005/8/layout/vList6"/>
    <dgm:cxn modelId="{6EC3AB4E-90CB-4643-8BAE-A2E7A5249AE0}" type="presOf" srcId="{E60B2CFC-8E7A-478F-B4C6-D34F7776E5B4}" destId="{2C947287-1082-4E77-8020-4F7086901A65}" srcOrd="0" destOrd="0" presId="urn:microsoft.com/office/officeart/2005/8/layout/vList6"/>
    <dgm:cxn modelId="{89A94352-6C15-4382-A253-DD940EC6E7B2}" srcId="{D39A4452-A93B-48AB-9D05-33E1539BCA3D}" destId="{EFDA0F0B-5191-49A4-A372-961548230035}" srcOrd="1" destOrd="0" parTransId="{6D76C01B-8989-4912-B69F-767E7DF7AA6B}" sibTransId="{5D50C50C-A3C8-449E-B78E-1A21C07328D6}"/>
    <dgm:cxn modelId="{89AB0F53-95C8-4A8F-8C52-759C7C7000ED}" srcId="{69A7C84B-9EFC-4AD5-9FE9-FDC19AA6057F}" destId="{777B4C2C-5B4E-4BA7-AD5B-F936959FB958}" srcOrd="1" destOrd="0" parTransId="{3A5329C0-FD5A-42D2-8B2B-613D3AA707B3}" sibTransId="{58E738E2-DF35-4AA2-BF50-97F996FD7F55}"/>
    <dgm:cxn modelId="{2FF0AB75-98C6-4563-8294-FCB1F5416AB2}" type="presOf" srcId="{3DB366F3-0EE9-4F10-AFAD-F33E0BB81D23}" destId="{ED2D9801-A65E-459B-AAFB-575CAD4E8274}" srcOrd="0" destOrd="2" presId="urn:microsoft.com/office/officeart/2005/8/layout/vList6"/>
    <dgm:cxn modelId="{E01EDC76-75EB-426D-ABD3-04C56998A1E2}" srcId="{1B264EF5-2FCF-4564-9A78-FD336F516B67}" destId="{3DB366F3-0EE9-4F10-AFAD-F33E0BB81D23}" srcOrd="2" destOrd="0" parTransId="{89BB8FA7-53C6-40F1-9E3E-EC14E2BF875D}" sibTransId="{A324BE25-2C49-4661-9E26-BCCE2CA9F8AE}"/>
    <dgm:cxn modelId="{F2BA2388-CBFD-4CC1-9835-E7D3EE3932BC}" srcId="{69A7C84B-9EFC-4AD5-9FE9-FDC19AA6057F}" destId="{4AF2A2B4-7AEF-4D75-ACC1-918CA1690D23}" srcOrd="3" destOrd="0" parTransId="{A15746A1-00C2-48E6-8CFE-BDDDAEA2CFBE}" sibTransId="{55C8CB58-020F-4B6C-96D8-32607AB4CDF8}"/>
    <dgm:cxn modelId="{4678C68B-076E-47FE-8F0D-9303EC0B6CC6}" srcId="{D39A4452-A93B-48AB-9D05-33E1539BCA3D}" destId="{5DFB5DE9-C14A-4990-9A58-0170D7308689}" srcOrd="0" destOrd="0" parTransId="{078AA2C3-A8C4-434E-91FA-FE7EB9E8B0CE}" sibTransId="{09FE188A-4ED8-4C8B-A0D3-A56324C8BCA3}"/>
    <dgm:cxn modelId="{D3AE0192-B294-4A21-8977-7AD5D4DD468C}" type="presOf" srcId="{1DDD67A9-1414-45DE-80FA-A1E28D24ABD3}" destId="{ED2D9801-A65E-459B-AAFB-575CAD4E8274}" srcOrd="0" destOrd="0" presId="urn:microsoft.com/office/officeart/2005/8/layout/vList6"/>
    <dgm:cxn modelId="{8355B69E-2D86-4610-A60C-D97A7DECE230}" srcId="{1B264EF5-2FCF-4564-9A78-FD336F516B67}" destId="{FDA8076A-056C-4244-BD56-1500DE952500}" srcOrd="1" destOrd="0" parTransId="{836A52CA-B69A-4749-B6C6-7EFAF7C10BFA}" sibTransId="{27AC3432-0BFF-4E38-B322-394D621DBAF6}"/>
    <dgm:cxn modelId="{C00F59AA-C043-4A7C-BBD0-2407D17733F3}" srcId="{69A7C84B-9EFC-4AD5-9FE9-FDC19AA6057F}" destId="{E60B2CFC-8E7A-478F-B4C6-D34F7776E5B4}" srcOrd="0" destOrd="0" parTransId="{8972407B-AD47-4485-9EFD-C60ED296FD43}" sibTransId="{EC833DE1-A35B-4459-8871-4FBC1EEA76D3}"/>
    <dgm:cxn modelId="{A0D03DAF-2123-4575-8915-222764DD06AE}" srcId="{44ED9629-394F-45D5-9903-A25D21599516}" destId="{D39A4452-A93B-48AB-9D05-33E1539BCA3D}" srcOrd="0" destOrd="0" parTransId="{65675DF5-C869-4B1B-96D9-B7659F45CC69}" sibTransId="{682FBBCD-F9BA-4849-8C9D-66D9E7179AAE}"/>
    <dgm:cxn modelId="{A91D88B8-BAB0-4C1D-A84D-FD761ECB0ACB}" srcId="{1B264EF5-2FCF-4564-9A78-FD336F516B67}" destId="{1DDD67A9-1414-45DE-80FA-A1E28D24ABD3}" srcOrd="0" destOrd="0" parTransId="{54008E0D-10AD-477A-95E4-8D50065E57C1}" sibTransId="{8B03FDC1-8F02-4482-BA10-06699B835CCD}"/>
    <dgm:cxn modelId="{67088CCD-DDFF-4DD6-BDEE-C468544EB08C}" type="presOf" srcId="{4AF2A2B4-7AEF-4D75-ACC1-918CA1690D23}" destId="{2C947287-1082-4E77-8020-4F7086901A65}" srcOrd="0" destOrd="3" presId="urn:microsoft.com/office/officeart/2005/8/layout/vList6"/>
    <dgm:cxn modelId="{862686D6-011D-46CF-914E-33CF228823D1}" type="presOf" srcId="{D39A4452-A93B-48AB-9D05-33E1539BCA3D}" destId="{AB77E306-A86A-4479-8C19-CAF8BD9D7FCA}" srcOrd="0" destOrd="0" presId="urn:microsoft.com/office/officeart/2005/8/layout/vList6"/>
    <dgm:cxn modelId="{FCF301FD-72C9-4D51-A12F-103EEB2992EA}" type="presOf" srcId="{1B264EF5-2FCF-4564-9A78-FD336F516B67}" destId="{DF1B6ADE-9261-4554-840B-66818212A0A1}" srcOrd="0" destOrd="0" presId="urn:microsoft.com/office/officeart/2005/8/layout/vList6"/>
    <dgm:cxn modelId="{75A5B0DD-8202-4EAD-B67D-52B68B6AF76E}" type="presOf" srcId="{44ED9629-394F-45D5-9903-A25D21599516}" destId="{81CF684E-FC23-47CF-910E-E544BBDBEF9C}" srcOrd="0" destOrd="0" presId="urn:microsoft.com/office/officeart/2005/8/layout/vList6"/>
    <dgm:cxn modelId="{EB5F2FDE-70A5-4249-9777-A358EDBE699A}" type="presOf" srcId="{4811C911-96CE-4BEB-AB4D-969C8015F6D6}" destId="{418CBADA-D105-4146-BFEA-AC1C0E89866D}" srcOrd="0" destOrd="2" presId="urn:microsoft.com/office/officeart/2005/8/layout/vList6"/>
    <dgm:cxn modelId="{2FE5BBEC-E3A8-4271-9D9B-B0B4C67F4D24}" type="presParOf" srcId="{81CF684E-FC23-47CF-910E-E544BBDBEF9C}" destId="{C74585B2-6B0C-454A-8948-A6CE669DF622}" srcOrd="0" destOrd="0" presId="urn:microsoft.com/office/officeart/2005/8/layout/vList6"/>
    <dgm:cxn modelId="{CA8FD1D2-9A1B-483E-A6C7-4E424ACF6B73}" type="presParOf" srcId="{C74585B2-6B0C-454A-8948-A6CE669DF622}" destId="{AB77E306-A86A-4479-8C19-CAF8BD9D7FCA}" srcOrd="0" destOrd="0" presId="urn:microsoft.com/office/officeart/2005/8/layout/vList6"/>
    <dgm:cxn modelId="{6952E387-CF4A-485E-B407-A99EB28CB409}" type="presParOf" srcId="{C74585B2-6B0C-454A-8948-A6CE669DF622}" destId="{418CBADA-D105-4146-BFEA-AC1C0E89866D}" srcOrd="1" destOrd="0" presId="urn:microsoft.com/office/officeart/2005/8/layout/vList6"/>
    <dgm:cxn modelId="{864F60A6-30D4-4061-99CF-396CA0F64BBF}" type="presParOf" srcId="{81CF684E-FC23-47CF-910E-E544BBDBEF9C}" destId="{23D15C81-AF62-44FE-AC89-D74EE44F1BA8}" srcOrd="1" destOrd="0" presId="urn:microsoft.com/office/officeart/2005/8/layout/vList6"/>
    <dgm:cxn modelId="{F0FA97B6-D581-4C24-BB49-B4DF8006E4B6}" type="presParOf" srcId="{81CF684E-FC23-47CF-910E-E544BBDBEF9C}" destId="{F8634563-0845-47D8-AAF4-BFD6A67317F9}" srcOrd="2" destOrd="0" presId="urn:microsoft.com/office/officeart/2005/8/layout/vList6"/>
    <dgm:cxn modelId="{93184C65-CB02-435C-B772-9D6E431CAF66}" type="presParOf" srcId="{F8634563-0845-47D8-AAF4-BFD6A67317F9}" destId="{DF1B6ADE-9261-4554-840B-66818212A0A1}" srcOrd="0" destOrd="0" presId="urn:microsoft.com/office/officeart/2005/8/layout/vList6"/>
    <dgm:cxn modelId="{F1D612DC-F9AB-42F0-9C2A-54558A775093}" type="presParOf" srcId="{F8634563-0845-47D8-AAF4-BFD6A67317F9}" destId="{ED2D9801-A65E-459B-AAFB-575CAD4E8274}" srcOrd="1" destOrd="0" presId="urn:microsoft.com/office/officeart/2005/8/layout/vList6"/>
    <dgm:cxn modelId="{A56E17E1-3552-4900-9D8C-0AB2BB7B2261}" type="presParOf" srcId="{81CF684E-FC23-47CF-910E-E544BBDBEF9C}" destId="{EEBD3829-4F9E-4003-B422-EDCABC32EAFD}" srcOrd="3" destOrd="0" presId="urn:microsoft.com/office/officeart/2005/8/layout/vList6"/>
    <dgm:cxn modelId="{B39814F2-9FBF-4351-B361-5E04C5A891B6}" type="presParOf" srcId="{81CF684E-FC23-47CF-910E-E544BBDBEF9C}" destId="{8C781D49-CF87-4940-99F1-FB3A4C589D3A}" srcOrd="4" destOrd="0" presId="urn:microsoft.com/office/officeart/2005/8/layout/vList6"/>
    <dgm:cxn modelId="{5427898C-2FD4-4214-9ADD-851C6C13F301}" type="presParOf" srcId="{8C781D49-CF87-4940-99F1-FB3A4C589D3A}" destId="{29AFDBEC-4B07-42C9-8BCE-D6941E46234A}" srcOrd="0" destOrd="0" presId="urn:microsoft.com/office/officeart/2005/8/layout/vList6"/>
    <dgm:cxn modelId="{F61487DD-4969-4431-A296-BA29FB7C953A}" type="presParOf" srcId="{8C781D49-CF87-4940-99F1-FB3A4C589D3A}" destId="{2C947287-1082-4E77-8020-4F7086901A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CBADA-D105-4146-BFEA-AC1C0E89866D}">
      <dsp:nvSpPr>
        <dsp:cNvPr id="0" name=""/>
        <dsp:cNvSpPr/>
      </dsp:nvSpPr>
      <dsp:spPr>
        <a:xfrm>
          <a:off x="4207266" y="51"/>
          <a:ext cx="6303198" cy="14386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Executive Branch Managers to discuss changes with staff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Executive Branch Managers to share proposed Branch structures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 Staff will also be given an opportunity to provide feedback in writing – due by 2 April 2024</a:t>
          </a:r>
        </a:p>
      </dsp:txBody>
      <dsp:txXfrm>
        <a:off x="4207266" y="179882"/>
        <a:ext cx="5763706" cy="1078983"/>
      </dsp:txXfrm>
    </dsp:sp>
    <dsp:sp modelId="{AB77E306-A86A-4479-8C19-CAF8BD9D7FCA}">
      <dsp:nvSpPr>
        <dsp:cNvPr id="0" name=""/>
        <dsp:cNvSpPr/>
      </dsp:nvSpPr>
      <dsp:spPr>
        <a:xfrm>
          <a:off x="5134" y="88344"/>
          <a:ext cx="4202132" cy="1262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/>
            <a:t>Week of 18 March 2024</a:t>
          </a:r>
        </a:p>
      </dsp:txBody>
      <dsp:txXfrm>
        <a:off x="66743" y="149953"/>
        <a:ext cx="4078914" cy="1138839"/>
      </dsp:txXfrm>
    </dsp:sp>
    <dsp:sp modelId="{ED2D9801-A65E-459B-AAFB-575CAD4E8274}">
      <dsp:nvSpPr>
        <dsp:cNvPr id="0" name=""/>
        <dsp:cNvSpPr/>
      </dsp:nvSpPr>
      <dsp:spPr>
        <a:xfrm>
          <a:off x="4207266" y="1564902"/>
          <a:ext cx="6303198" cy="13981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Executive Branch Managers will collate and consider all feedback received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Make any changes as a result of feedback gathered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400" kern="1200" dirty="0"/>
            <a:t>Check if further communications are required for additional major changes   </a:t>
          </a:r>
        </a:p>
      </dsp:txBody>
      <dsp:txXfrm>
        <a:off x="4207266" y="1739667"/>
        <a:ext cx="5778903" cy="1048590"/>
      </dsp:txXfrm>
    </dsp:sp>
    <dsp:sp modelId="{DF1B6ADE-9261-4554-840B-66818212A0A1}">
      <dsp:nvSpPr>
        <dsp:cNvPr id="0" name=""/>
        <dsp:cNvSpPr/>
      </dsp:nvSpPr>
      <dsp:spPr>
        <a:xfrm>
          <a:off x="5134" y="1632933"/>
          <a:ext cx="4202132" cy="1262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/>
            <a:t>Week of 2 April 2024</a:t>
          </a:r>
        </a:p>
      </dsp:txBody>
      <dsp:txXfrm>
        <a:off x="66743" y="1694542"/>
        <a:ext cx="4078914" cy="1138839"/>
      </dsp:txXfrm>
    </dsp:sp>
    <dsp:sp modelId="{2C947287-1082-4E77-8020-4F7086901A65}">
      <dsp:nvSpPr>
        <dsp:cNvPr id="0" name=""/>
        <dsp:cNvSpPr/>
      </dsp:nvSpPr>
      <dsp:spPr>
        <a:xfrm>
          <a:off x="4206240" y="3074942"/>
          <a:ext cx="6309360" cy="1262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200" kern="1200" dirty="0"/>
            <a:t>Changes to come into effect from 8 April 2024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200" kern="1200" dirty="0"/>
            <a:t>Position descriptions to be reviewed by direct reports and updated </a:t>
          </a:r>
          <a:r>
            <a:rPr lang="en-AU" sz="1200" u="sng" kern="1200" dirty="0"/>
            <a:t>if required </a:t>
          </a:r>
          <a:r>
            <a:rPr lang="en-AU" sz="1200" kern="1200" dirty="0"/>
            <a:t>in consultation with individual staff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200" kern="1200" dirty="0"/>
            <a:t>Final Branch structures to be shared with ACTHD HR and Finance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200" kern="1200" dirty="0"/>
            <a:t>Whole Directorate announcement made </a:t>
          </a:r>
        </a:p>
      </dsp:txBody>
      <dsp:txXfrm>
        <a:off x="4206240" y="3232699"/>
        <a:ext cx="5836089" cy="946543"/>
      </dsp:txXfrm>
    </dsp:sp>
    <dsp:sp modelId="{29AFDBEC-4B07-42C9-8BCE-D6941E46234A}">
      <dsp:nvSpPr>
        <dsp:cNvPr id="0" name=""/>
        <dsp:cNvSpPr/>
      </dsp:nvSpPr>
      <dsp:spPr>
        <a:xfrm>
          <a:off x="0" y="3089228"/>
          <a:ext cx="4206240" cy="1262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800" kern="1200" dirty="0"/>
            <a:t>Week of 8 April 2024</a:t>
          </a:r>
        </a:p>
      </dsp:txBody>
      <dsp:txXfrm>
        <a:off x="61609" y="3150837"/>
        <a:ext cx="4083022" cy="1138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B4DED-42C9-4B61-A1D7-3598F5E5E1B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5AB8B-AF96-4630-A72D-BBA082988C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399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9D5E-57E3-4752-5495-6190AF10D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4ED93-DE35-39CE-1FD9-F8C208EE8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DC60-FF14-A997-E006-0E998ECAF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E1E0-0B11-316B-FB8A-EE1D2EDEB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FD846-CF1C-CF48-132D-B3688026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317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F5C8-5353-C9A5-31D3-2CD91765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C9F60-D7F2-4C18-C0F8-9D3D64A14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69915-C6E2-754A-454D-9BA282FA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62F8A-65CF-E241-349F-E461FD6E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94F27-359F-A677-2174-1D286CEF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22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38680C-753A-3D43-6136-445C5E642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5A566-B123-FC82-0511-7DC051106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8403-96DC-5AE5-C9BB-F9B62ED8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5206A-0EDE-959E-527C-57D31843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FBF1-F632-AD39-06A6-F145E794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35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2_White BG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63" y="2348881"/>
            <a:ext cx="10363200" cy="1360800"/>
          </a:xfrm>
        </p:spPr>
        <p:txBody>
          <a:bodyPr anchor="t"/>
          <a:lstStyle>
            <a:lvl1pPr algn="l">
              <a:defRPr sz="3200" b="1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1663" y="4714088"/>
            <a:ext cx="10363200" cy="936104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A31DCD-CD68-10D8-3127-2BD7E2A20C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663" y="477034"/>
            <a:ext cx="2718393" cy="71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0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02D0-497A-D9BC-6F4A-4FAFB900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BBE0-AEEF-699B-EBB2-C9BD11C2E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B102-0A40-CE25-054E-091500E8E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98A24-65DB-A5CE-EC9B-730AFD93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BED9-977B-085B-66B1-0F4FCC742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760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AE8D-9992-DE7E-6EB3-903570D51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DD121-1862-CD29-61C5-334337F19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4C51A-1318-97AD-A750-9FB2B95E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88333-408C-8921-CF35-B3DD4CB3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FE5E2-1159-A8D8-447B-9DA58456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77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2D4B3-CF7A-5A0F-5E1A-8B9C631F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3127A-488E-C42A-FE8C-567F0A61A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162C1-6C30-8F60-A3CD-4E1DC8B04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13AF9-A916-EFBF-7A07-BB4716F2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74E7C-88BC-A86B-DD60-CB7C649A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7FBE4-2D66-D918-BE83-F92AB6C38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59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48DE-B4AF-7E43-3B67-A77A232F7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345F2-5C7C-63FC-B416-862A82CE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967C7-DD90-C073-F918-F2F9C4D9A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B223B-02A3-4C66-6ADC-FDF4A8312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883DAE-99D2-97E6-A093-6A067AFF70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7B1E6-3C97-512A-9FA1-05488F0D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0447D-D0BB-DFBB-A313-65D3CC9FC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EBD87-E991-7315-FDC4-708A69F3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640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2CEB7-8976-66A5-1E63-FA748B8A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54710-1FBF-9EE1-5D43-97827FB0A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A2DB1-6458-2891-2D7B-CD782156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522E5-AF9F-333A-C2F3-90E55ECD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3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4DC34-A64C-0208-84D8-1C892673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F848F8-5A34-66E0-89F8-07268166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7C3F5-69E9-2346-4E18-C36DF94D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762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90F3C-162B-CE6A-4353-4EFCED5B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A144E-6516-DE8C-D43B-B58BCECE5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7CF77-B59F-084E-E21D-F1ED8C7EF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09D52-97F3-BDDC-9D4C-934F7522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398CC-1429-2480-CD5D-470177FA6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38B67-5A36-E437-1CF6-F1B38EE0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456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D1594-885C-0CCC-E4D2-CD76029F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7107A-AB03-D450-BC71-104D9976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CD4F0-BACC-B70E-E3D7-AC2904E22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CBCE4-8AE1-F0AF-BDB7-EAC2826A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FADC3-571E-94FD-A8F7-EE274EE6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DE2B6-B50B-6FA4-5500-9FC97DC7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820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A4E3A8-1ADB-80AE-4629-C4997545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656D5-F9F7-ADC7-2389-9F0A23415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8F8D5-AD33-3BCA-01A3-7BE2EC1E2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83A3-325D-4018-9BEF-8D97C3C79FA5}" type="datetimeFigureOut">
              <a:rPr lang="en-AU" smtClean="0"/>
              <a:t>20/03/2024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5515E-23FE-DF2E-37B5-FCFE2C28E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5AD8C-79C8-8440-DECB-24181796A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9EDF4-5E64-4EA7-AED1-3587AABBAA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30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543FF-A7E5-456F-778F-10334225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182" y="2221010"/>
            <a:ext cx="7344926" cy="1664568"/>
          </a:xfrm>
        </p:spPr>
        <p:txBody>
          <a:bodyPr anchor="t">
            <a:noAutofit/>
          </a:bodyPr>
          <a:lstStyle/>
          <a:p>
            <a:pPr algn="ctr"/>
            <a:r>
              <a:rPr lang="en-AU" sz="2400" dirty="0">
                <a:solidFill>
                  <a:schemeClr val="tx1"/>
                </a:solidFill>
                <a:latin typeface="+mn-lt"/>
              </a:rPr>
              <a:t>Policy, Partnerships &amp; Programs Division </a:t>
            </a: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r>
              <a:rPr lang="en-AU" sz="2400" dirty="0">
                <a:solidFill>
                  <a:schemeClr val="tx1"/>
                </a:solidFill>
                <a:latin typeface="+mn-lt"/>
              </a:rPr>
              <a:t>New Ageing and End of Life Branch/</a:t>
            </a: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r>
              <a:rPr lang="en-AU" sz="2400" dirty="0">
                <a:solidFill>
                  <a:schemeClr val="tx1"/>
                </a:solidFill>
                <a:latin typeface="+mn-lt"/>
              </a:rPr>
              <a:t>Health Policy &amp; Strategy Branch </a:t>
            </a: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r>
              <a:rPr lang="en-AU" sz="2400" dirty="0">
                <a:solidFill>
                  <a:schemeClr val="tx1"/>
                </a:solidFill>
                <a:latin typeface="+mn-lt"/>
              </a:rPr>
              <a:t>Realignment</a:t>
            </a: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br>
              <a:rPr lang="en-AU" sz="2400" dirty="0">
                <a:solidFill>
                  <a:schemeClr val="tx1"/>
                </a:solidFill>
                <a:latin typeface="+mn-lt"/>
              </a:rPr>
            </a:br>
            <a:endParaRPr lang="en-A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08ECF105-3C82-91BE-95B6-0809E9C3A0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1916832"/>
            <a:ext cx="1664568" cy="166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22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1FB88-B9CC-7872-6DED-702EA6478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b="1" u="sng" dirty="0"/>
              <a:t>New Branch Realignment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BD3664-3DB7-F931-31A9-C403CE2BB227}"/>
              </a:ext>
            </a:extLst>
          </p:cNvPr>
          <p:cNvSpPr txBox="1"/>
          <p:nvPr/>
        </p:nvSpPr>
        <p:spPr>
          <a:xfrm>
            <a:off x="914400" y="1828800"/>
            <a:ext cx="526256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u="sng" dirty="0"/>
              <a:t>Background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In 2023 the End of Life Policy team was consulted about future changes of the team subject to VAD Implementation period commencing.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On 13 March 2024, Acting Executive Branch Manager VAD announced.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New VAD Branch incorporates palliative care policy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684071-C9A5-A6C0-C0A6-77774151C04E}"/>
              </a:ext>
            </a:extLst>
          </p:cNvPr>
          <p:cNvSpPr txBox="1"/>
          <p:nvPr/>
        </p:nvSpPr>
        <p:spPr>
          <a:xfrm>
            <a:off x="7749049" y="3095933"/>
            <a:ext cx="3733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u="sng" dirty="0"/>
              <a:t>Upcoming changes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Transfer of some functions from HPSB to VAD Branch. These include: Aged, Dementia and Cancer Care Policy, and Commonwealth-State Relations.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9D9A1F-6751-0A5E-AD01-4DC80EF3365F}"/>
              </a:ext>
            </a:extLst>
          </p:cNvPr>
          <p:cNvSpPr txBox="1"/>
          <p:nvPr/>
        </p:nvSpPr>
        <p:spPr>
          <a:xfrm>
            <a:off x="4670323" y="5706950"/>
            <a:ext cx="7521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The realignment will allow and provide opportunity for a holistic approach, synergy and collaboration on complex issues that often intersect with End of Life Care Policy.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09612-BB49-4872-0CF4-F7B55393AE9B}"/>
              </a:ext>
            </a:extLst>
          </p:cNvPr>
          <p:cNvSpPr txBox="1"/>
          <p:nvPr/>
        </p:nvSpPr>
        <p:spPr>
          <a:xfrm>
            <a:off x="436228" y="4899171"/>
            <a:ext cx="7111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The realignment supports the management of workloads across the two branches by distributing responsibilities, allowing for better coordination and support efficient operations.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A8DD4B-0861-9AC1-49CD-207A50CC01F1}"/>
              </a:ext>
            </a:extLst>
          </p:cNvPr>
          <p:cNvSpPr txBox="1"/>
          <p:nvPr/>
        </p:nvSpPr>
        <p:spPr>
          <a:xfrm>
            <a:off x="1796576" y="4530055"/>
            <a:ext cx="3498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u="sng" dirty="0"/>
              <a:t>Why the change?</a:t>
            </a:r>
          </a:p>
        </p:txBody>
      </p:sp>
    </p:spTree>
    <p:extLst>
      <p:ext uri="{BB962C8B-B14F-4D97-AF65-F5344CB8AC3E}">
        <p14:creationId xmlns:p14="http://schemas.microsoft.com/office/powerpoint/2010/main" val="225243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FB5D2F-A8DC-C6C5-DF24-20BBF4C4B4CF}"/>
              </a:ext>
            </a:extLst>
          </p:cNvPr>
          <p:cNvSpPr/>
          <p:nvPr/>
        </p:nvSpPr>
        <p:spPr>
          <a:xfrm>
            <a:off x="348062" y="2176862"/>
            <a:ext cx="1592826" cy="2094271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A/g Executive Branch Manager </a:t>
            </a:r>
          </a:p>
          <a:p>
            <a:pPr algn="ctr"/>
            <a:r>
              <a:rPr lang="en-AU" sz="1400" dirty="0"/>
              <a:t> Band 1</a:t>
            </a:r>
            <a:endParaRPr lang="en-AU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18B78F-CEF1-ACB7-916B-E3912DE208A1}"/>
              </a:ext>
            </a:extLst>
          </p:cNvPr>
          <p:cNvSpPr/>
          <p:nvPr/>
        </p:nvSpPr>
        <p:spPr>
          <a:xfrm>
            <a:off x="2495428" y="3356732"/>
            <a:ext cx="1433542" cy="97339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A/g Senior Director</a:t>
            </a:r>
          </a:p>
          <a:p>
            <a:pPr algn="ctr"/>
            <a:r>
              <a:rPr lang="en-AU" sz="1000" dirty="0"/>
              <a:t>End of Life Policy </a:t>
            </a:r>
          </a:p>
          <a:p>
            <a:pPr algn="ctr"/>
            <a:r>
              <a:rPr lang="en-AU" sz="1000" dirty="0"/>
              <a:t>SOGA</a:t>
            </a:r>
          </a:p>
          <a:p>
            <a:pPr algn="ctr"/>
            <a:r>
              <a:rPr lang="en-AU" sz="1000" dirty="0"/>
              <a:t>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7B3EDE2-CE5C-AF06-4257-712E0932ADF0}"/>
              </a:ext>
            </a:extLst>
          </p:cNvPr>
          <p:cNvSpPr/>
          <p:nvPr/>
        </p:nvSpPr>
        <p:spPr>
          <a:xfrm>
            <a:off x="4731283" y="766179"/>
            <a:ext cx="1498436" cy="855407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/>
              <a:t>*Director</a:t>
            </a:r>
          </a:p>
          <a:p>
            <a:pPr algn="ctr"/>
            <a:r>
              <a:rPr lang="en-AU" sz="1000" dirty="0"/>
              <a:t>Aged, Dementia and Cancer Care Policy</a:t>
            </a:r>
          </a:p>
          <a:p>
            <a:pPr algn="ctr"/>
            <a:r>
              <a:rPr lang="en-AU" sz="1000" dirty="0"/>
              <a:t>SOGB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BA449B8-93AF-2113-06D6-176D5AA979F8}"/>
              </a:ext>
            </a:extLst>
          </p:cNvPr>
          <p:cNvSpPr/>
          <p:nvPr/>
        </p:nvSpPr>
        <p:spPr>
          <a:xfrm>
            <a:off x="4731283" y="1835806"/>
            <a:ext cx="1498435" cy="89080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*Director </a:t>
            </a:r>
          </a:p>
          <a:p>
            <a:pPr algn="ctr"/>
            <a:r>
              <a:rPr lang="en-AU" sz="1000" dirty="0"/>
              <a:t>Commonwealth-State Relations </a:t>
            </a:r>
          </a:p>
          <a:p>
            <a:pPr algn="ctr"/>
            <a:r>
              <a:rPr lang="en-AU" sz="1000" dirty="0"/>
              <a:t>SOGB</a:t>
            </a:r>
          </a:p>
          <a:p>
            <a:pPr algn="ctr"/>
            <a:endParaRPr lang="en-AU" sz="10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2A70B29-19FA-D298-8281-5B336A43E18E}"/>
              </a:ext>
            </a:extLst>
          </p:cNvPr>
          <p:cNvSpPr/>
          <p:nvPr/>
        </p:nvSpPr>
        <p:spPr>
          <a:xfrm>
            <a:off x="4707684" y="3138270"/>
            <a:ext cx="1592826" cy="9335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A/g Director </a:t>
            </a:r>
          </a:p>
          <a:p>
            <a:pPr algn="ctr"/>
            <a:r>
              <a:rPr lang="en-AU" sz="1000" dirty="0"/>
              <a:t>VAD &amp; Palliative Care Strategic Policy</a:t>
            </a:r>
          </a:p>
          <a:p>
            <a:pPr algn="ctr"/>
            <a:r>
              <a:rPr lang="en-AU" sz="1000" dirty="0"/>
              <a:t>SOGB</a:t>
            </a:r>
          </a:p>
          <a:p>
            <a:pPr algn="ctr"/>
            <a:r>
              <a:rPr lang="en-AU" sz="1000" dirty="0"/>
              <a:t> 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FAF5B3E-4AFD-3FC3-3016-24A09F136CE4}"/>
              </a:ext>
            </a:extLst>
          </p:cNvPr>
          <p:cNvSpPr/>
          <p:nvPr/>
        </p:nvSpPr>
        <p:spPr>
          <a:xfrm>
            <a:off x="4784376" y="4298234"/>
            <a:ext cx="1575128" cy="86720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A/g Director</a:t>
            </a:r>
          </a:p>
          <a:p>
            <a:pPr algn="ctr"/>
            <a:r>
              <a:rPr lang="en-AU" sz="1000" dirty="0"/>
              <a:t>VAD Implementation</a:t>
            </a:r>
          </a:p>
          <a:p>
            <a:pPr algn="ctr"/>
            <a:r>
              <a:rPr lang="en-AU" sz="1000" dirty="0"/>
              <a:t>SOGB</a:t>
            </a:r>
          </a:p>
          <a:p>
            <a:pPr algn="ctr"/>
            <a:r>
              <a:rPr lang="en-AU" sz="1000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501A74-946F-01CE-69F2-5E50EB429224}"/>
              </a:ext>
            </a:extLst>
          </p:cNvPr>
          <p:cNvSpPr txBox="1"/>
          <p:nvPr/>
        </p:nvSpPr>
        <p:spPr>
          <a:xfrm>
            <a:off x="2593750" y="187419"/>
            <a:ext cx="6367370" cy="338554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/>
              <a:t>New – Ageing and End of Life Branch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0F82B90-C398-AFD2-1C24-3F12F888BDC0}"/>
              </a:ext>
            </a:extLst>
          </p:cNvPr>
          <p:cNvSpPr/>
          <p:nvPr/>
        </p:nvSpPr>
        <p:spPr>
          <a:xfrm>
            <a:off x="4784376" y="5472387"/>
            <a:ext cx="1575129" cy="8222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/>
              <a:t>Director</a:t>
            </a:r>
          </a:p>
          <a:p>
            <a:pPr algn="ctr"/>
            <a:r>
              <a:rPr lang="en-AU" sz="1000" dirty="0"/>
              <a:t>VAD Project Manager </a:t>
            </a:r>
          </a:p>
          <a:p>
            <a:pPr algn="ctr"/>
            <a:r>
              <a:rPr lang="en-AU" sz="1000" dirty="0"/>
              <a:t>SOGB</a:t>
            </a:r>
          </a:p>
          <a:p>
            <a:pPr algn="ctr"/>
            <a:r>
              <a:rPr lang="en-AU" sz="1000" dirty="0"/>
              <a:t> 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07BD259-EEB5-D41A-D012-FE209DE081DC}"/>
              </a:ext>
            </a:extLst>
          </p:cNvPr>
          <p:cNvSpPr/>
          <p:nvPr/>
        </p:nvSpPr>
        <p:spPr>
          <a:xfrm>
            <a:off x="6914041" y="3138269"/>
            <a:ext cx="1699017" cy="93357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900" dirty="0">
                <a:solidFill>
                  <a:schemeClr val="tx1"/>
                </a:solidFill>
              </a:rPr>
              <a:t>Assistant Director (A/g SOGC)</a:t>
            </a:r>
          </a:p>
          <a:p>
            <a:r>
              <a:rPr lang="en-AU" sz="900" dirty="0">
                <a:solidFill>
                  <a:schemeClr val="tx1"/>
                </a:solidFill>
              </a:rPr>
              <a:t>Assistant Director (A/g SOGC)</a:t>
            </a:r>
          </a:p>
          <a:p>
            <a:r>
              <a:rPr lang="en-AU" sz="900" dirty="0">
                <a:solidFill>
                  <a:schemeClr val="tx1"/>
                </a:solidFill>
              </a:rPr>
              <a:t>Assistant Director (A/g ASO6)</a:t>
            </a:r>
          </a:p>
          <a:p>
            <a:r>
              <a:rPr lang="en-AU" sz="900" dirty="0">
                <a:solidFill>
                  <a:schemeClr val="tx1"/>
                </a:solidFill>
              </a:rPr>
              <a:t>Project Officer (ASO6)</a:t>
            </a:r>
          </a:p>
          <a:p>
            <a:r>
              <a:rPr lang="en-AU" sz="900" dirty="0">
                <a:solidFill>
                  <a:schemeClr val="tx1"/>
                </a:solidFill>
              </a:rPr>
              <a:t>Project Support (ASO5)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4E82A1-E591-A3D9-505B-8B668A0495D4}"/>
              </a:ext>
            </a:extLst>
          </p:cNvPr>
          <p:cNvSpPr/>
          <p:nvPr/>
        </p:nvSpPr>
        <p:spPr>
          <a:xfrm>
            <a:off x="6914041" y="4271133"/>
            <a:ext cx="1840601" cy="10972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900" dirty="0">
                <a:solidFill>
                  <a:schemeClr val="tx1"/>
                </a:solidFill>
              </a:rPr>
              <a:t>Assistant Director (SOGC) </a:t>
            </a:r>
          </a:p>
          <a:p>
            <a:r>
              <a:rPr lang="en-AU" sz="900" dirty="0">
                <a:solidFill>
                  <a:schemeClr val="tx1"/>
                </a:solidFill>
              </a:rPr>
              <a:t>Assistant Director (A/g SOGC)</a:t>
            </a:r>
          </a:p>
          <a:p>
            <a:r>
              <a:rPr lang="en-AU" sz="900" dirty="0">
                <a:solidFill>
                  <a:schemeClr val="tx1"/>
                </a:solidFill>
              </a:rPr>
              <a:t>Vacant - Clinical Lead (HP4/SOGC)  </a:t>
            </a:r>
          </a:p>
          <a:p>
            <a:r>
              <a:rPr lang="en-AU" sz="900" dirty="0">
                <a:solidFill>
                  <a:schemeClr val="tx1"/>
                </a:solidFill>
              </a:rPr>
              <a:t>Project Officer/Pharmacy lead (P4/ASO6)</a:t>
            </a:r>
          </a:p>
          <a:p>
            <a:r>
              <a:rPr lang="en-AU" sz="900" dirty="0">
                <a:solidFill>
                  <a:schemeClr val="tx1"/>
                </a:solidFill>
              </a:rPr>
              <a:t>Project Officer (ASO6)</a:t>
            </a:r>
          </a:p>
          <a:p>
            <a:r>
              <a:rPr lang="en-AU" sz="900" dirty="0">
                <a:solidFill>
                  <a:schemeClr val="tx1"/>
                </a:solidFill>
              </a:rPr>
              <a:t>Graduate 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29158C6-34D1-9C84-D9D6-E095CFB1ADE8}"/>
              </a:ext>
            </a:extLst>
          </p:cNvPr>
          <p:cNvSpPr/>
          <p:nvPr/>
        </p:nvSpPr>
        <p:spPr>
          <a:xfrm>
            <a:off x="389357" y="5224612"/>
            <a:ext cx="1350952" cy="1069998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/>
              <a:t>VAD Support  </a:t>
            </a:r>
          </a:p>
          <a:p>
            <a:r>
              <a:rPr lang="en-AU" sz="1000" dirty="0"/>
              <a:t>- Legal Policy (SOGC)</a:t>
            </a:r>
          </a:p>
          <a:p>
            <a:r>
              <a:rPr lang="en-AU" sz="1000" dirty="0"/>
              <a:t>- Comms and Engagement (SOGC)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45C557-B042-13E1-AB93-5E861C5E8C35}"/>
              </a:ext>
            </a:extLst>
          </p:cNvPr>
          <p:cNvSpPr/>
          <p:nvPr/>
        </p:nvSpPr>
        <p:spPr>
          <a:xfrm>
            <a:off x="9696572" y="3605055"/>
            <a:ext cx="2147365" cy="11675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Voluntary Assisted Dying Policy &amp; Implementation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Palliative Care and End of Life 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Advanced Care Planning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D298AB1-4419-04DE-8CCA-659767C4DB87}"/>
              </a:ext>
            </a:extLst>
          </p:cNvPr>
          <p:cNvSpPr/>
          <p:nvPr/>
        </p:nvSpPr>
        <p:spPr>
          <a:xfrm>
            <a:off x="6843248" y="766179"/>
            <a:ext cx="1840601" cy="85540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>
                <a:solidFill>
                  <a:schemeClr val="tx1"/>
                </a:solidFill>
              </a:rPr>
              <a:t>*Assistant Director(SOGC)</a:t>
            </a:r>
          </a:p>
          <a:p>
            <a:r>
              <a:rPr lang="en-AU" sz="1000" dirty="0">
                <a:solidFill>
                  <a:schemeClr val="tx1"/>
                </a:solidFill>
              </a:rPr>
              <a:t>*Assistant Director(SOGC)</a:t>
            </a:r>
          </a:p>
          <a:p>
            <a:r>
              <a:rPr lang="en-AU" sz="1000" dirty="0">
                <a:solidFill>
                  <a:schemeClr val="tx1"/>
                </a:solidFill>
              </a:rPr>
              <a:t>*Assistant Director(SOGC)</a:t>
            </a:r>
          </a:p>
          <a:p>
            <a:r>
              <a:rPr lang="en-AU" sz="1000" dirty="0">
                <a:solidFill>
                  <a:schemeClr val="tx1"/>
                </a:solidFill>
              </a:rPr>
              <a:t>*Graduate 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0C4162B-7DE2-4247-22BD-4DBA8E640461}"/>
              </a:ext>
            </a:extLst>
          </p:cNvPr>
          <p:cNvSpPr/>
          <p:nvPr/>
        </p:nvSpPr>
        <p:spPr>
          <a:xfrm>
            <a:off x="6863895" y="1877654"/>
            <a:ext cx="1799306" cy="8071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000" dirty="0">
                <a:solidFill>
                  <a:schemeClr val="tx1"/>
                </a:solidFill>
              </a:rPr>
              <a:t>*Assistant Director (A/g SOGC)</a:t>
            </a:r>
          </a:p>
          <a:p>
            <a:r>
              <a:rPr lang="en-AU" sz="1000" dirty="0">
                <a:solidFill>
                  <a:schemeClr val="tx1"/>
                </a:solidFill>
              </a:rPr>
              <a:t>*Assistant Director (SOGC)</a:t>
            </a:r>
          </a:p>
          <a:p>
            <a:endParaRPr lang="en-AU" sz="10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4B2448B-0C3F-7CE3-0DFF-751F55E20E0E}"/>
              </a:ext>
            </a:extLst>
          </p:cNvPr>
          <p:cNvSpPr/>
          <p:nvPr/>
        </p:nvSpPr>
        <p:spPr>
          <a:xfrm>
            <a:off x="9696573" y="766179"/>
            <a:ext cx="1840601" cy="8554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Aged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Dementia Care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tx1"/>
                </a:solidFill>
              </a:rPr>
              <a:t>Cancer Care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2AE6D0B-0590-CA10-5907-5A1A6B9099AA}"/>
              </a:ext>
            </a:extLst>
          </p:cNvPr>
          <p:cNvSpPr/>
          <p:nvPr/>
        </p:nvSpPr>
        <p:spPr>
          <a:xfrm>
            <a:off x="9562854" y="1835806"/>
            <a:ext cx="2281085" cy="12554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Health Ministers Meeting/Health Chief Executive Forum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Council for Aus Fed/FSC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Federation Funding Agreements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Commonwealth Agreements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Code of Conduct for Healthcare Workers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Human Rights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/>
                </a:solidFill>
              </a:rPr>
              <a:t>Workforce Regulation (NRAS, JAC, JLO &amp; </a:t>
            </a:r>
            <a:r>
              <a:rPr lang="en-AU" sz="800" dirty="0" err="1">
                <a:solidFill>
                  <a:schemeClr val="tx1"/>
                </a:solidFill>
              </a:rPr>
              <a:t>Ahpra</a:t>
            </a:r>
            <a:r>
              <a:rPr lang="en-AU" sz="800" dirty="0">
                <a:solidFill>
                  <a:schemeClr val="tx1"/>
                </a:solidFill>
              </a:rPr>
              <a:t>) </a:t>
            </a:r>
            <a:endParaRPr lang="en-AU" sz="11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CC84C43-9D4E-253A-370F-9910E5309C0C}"/>
              </a:ext>
            </a:extLst>
          </p:cNvPr>
          <p:cNvCxnSpPr/>
          <p:nvPr/>
        </p:nvCxnSpPr>
        <p:spPr>
          <a:xfrm>
            <a:off x="1940888" y="3766739"/>
            <a:ext cx="489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8F0538-96CE-1A5E-0D08-53D055D260F2}"/>
              </a:ext>
            </a:extLst>
          </p:cNvPr>
          <p:cNvCxnSpPr/>
          <p:nvPr/>
        </p:nvCxnSpPr>
        <p:spPr>
          <a:xfrm flipV="1">
            <a:off x="1999881" y="1345053"/>
            <a:ext cx="2542622" cy="1474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1FD0C21-4B83-AD91-7D84-3C1271F43A2C}"/>
              </a:ext>
            </a:extLst>
          </p:cNvPr>
          <p:cNvCxnSpPr>
            <a:cxnSpLocks/>
          </p:cNvCxnSpPr>
          <p:nvPr/>
        </p:nvCxnSpPr>
        <p:spPr>
          <a:xfrm flipV="1">
            <a:off x="2052975" y="2578018"/>
            <a:ext cx="2654709" cy="241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F851320-3FAB-1FA9-7337-781AB2A3CFD1}"/>
              </a:ext>
            </a:extLst>
          </p:cNvPr>
          <p:cNvCxnSpPr/>
          <p:nvPr/>
        </p:nvCxnSpPr>
        <p:spPr>
          <a:xfrm>
            <a:off x="6300510" y="1185770"/>
            <a:ext cx="4306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2724CED-4188-B670-CC57-E5EEB357A0E8}"/>
              </a:ext>
            </a:extLst>
          </p:cNvPr>
          <p:cNvCxnSpPr/>
          <p:nvPr/>
        </p:nvCxnSpPr>
        <p:spPr>
          <a:xfrm>
            <a:off x="6300510" y="2288950"/>
            <a:ext cx="4896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771DE2E-3FA5-8A0E-2408-CA69E657261B}"/>
              </a:ext>
            </a:extLst>
          </p:cNvPr>
          <p:cNvCxnSpPr/>
          <p:nvPr/>
        </p:nvCxnSpPr>
        <p:spPr>
          <a:xfrm flipV="1">
            <a:off x="6359504" y="3563210"/>
            <a:ext cx="504391" cy="41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10F8716-BF38-C27F-93B6-0728065D5F7E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6359504" y="4731837"/>
            <a:ext cx="5043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09D9E89-F1C0-45C2-FD0B-F482EA160ECD}"/>
              </a:ext>
            </a:extLst>
          </p:cNvPr>
          <p:cNvCxnSpPr>
            <a:cxnSpLocks/>
          </p:cNvCxnSpPr>
          <p:nvPr/>
        </p:nvCxnSpPr>
        <p:spPr>
          <a:xfrm flipV="1">
            <a:off x="6515837" y="4899688"/>
            <a:ext cx="3254477" cy="1332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12D1546-5FD6-814F-C728-8F0A2420EA79}"/>
              </a:ext>
            </a:extLst>
          </p:cNvPr>
          <p:cNvCxnSpPr/>
          <p:nvPr/>
        </p:nvCxnSpPr>
        <p:spPr>
          <a:xfrm>
            <a:off x="8663201" y="3521915"/>
            <a:ext cx="940949" cy="34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9D13F61-0D96-41FA-D8EB-ED75F0F59049}"/>
              </a:ext>
            </a:extLst>
          </p:cNvPr>
          <p:cNvCxnSpPr/>
          <p:nvPr/>
        </p:nvCxnSpPr>
        <p:spPr>
          <a:xfrm flipV="1">
            <a:off x="8807737" y="4455486"/>
            <a:ext cx="843608" cy="317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B9E1271-9FE0-75E6-83FC-BF6922A0603F}"/>
              </a:ext>
            </a:extLst>
          </p:cNvPr>
          <p:cNvCxnSpPr/>
          <p:nvPr/>
        </p:nvCxnSpPr>
        <p:spPr>
          <a:xfrm>
            <a:off x="8710396" y="1291959"/>
            <a:ext cx="8524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FF145FD-7F1E-AFCD-83D3-B55B4111B76B}"/>
              </a:ext>
            </a:extLst>
          </p:cNvPr>
          <p:cNvCxnSpPr/>
          <p:nvPr/>
        </p:nvCxnSpPr>
        <p:spPr>
          <a:xfrm>
            <a:off x="8683849" y="2353843"/>
            <a:ext cx="820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2B092F5-9D64-1AFF-5F02-CA40EFFF62FE}"/>
              </a:ext>
            </a:extLst>
          </p:cNvPr>
          <p:cNvCxnSpPr/>
          <p:nvPr/>
        </p:nvCxnSpPr>
        <p:spPr>
          <a:xfrm flipV="1">
            <a:off x="3999763" y="3864077"/>
            <a:ext cx="595834" cy="117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AF69CB8-7676-BC2C-3F22-01F25E6296D6}"/>
              </a:ext>
            </a:extLst>
          </p:cNvPr>
          <p:cNvCxnSpPr/>
          <p:nvPr/>
        </p:nvCxnSpPr>
        <p:spPr>
          <a:xfrm>
            <a:off x="3974197" y="4105950"/>
            <a:ext cx="757086" cy="395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CF86116-A4BF-027F-431E-CD8D5388AA57}"/>
              </a:ext>
            </a:extLst>
          </p:cNvPr>
          <p:cNvCxnSpPr/>
          <p:nvPr/>
        </p:nvCxnSpPr>
        <p:spPr>
          <a:xfrm>
            <a:off x="3842446" y="4347823"/>
            <a:ext cx="941930" cy="1124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2FEAE56-2085-A253-7578-A1EB7C59F2EE}"/>
              </a:ext>
            </a:extLst>
          </p:cNvPr>
          <p:cNvSpPr txBox="1"/>
          <p:nvPr/>
        </p:nvSpPr>
        <p:spPr>
          <a:xfrm>
            <a:off x="1940888" y="6419418"/>
            <a:ext cx="265470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*</a:t>
            </a:r>
            <a:r>
              <a:rPr lang="en-AU" sz="1200" dirty="0"/>
              <a:t> </a:t>
            </a:r>
            <a:r>
              <a:rPr lang="en-AU" sz="1000" dirty="0"/>
              <a:t>Positions impacted by changes previously sat in the Health Policy &amp; Strategy Branch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57004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341FFE-B669-69B3-A3CE-60A77D4D5E7F}"/>
              </a:ext>
            </a:extLst>
          </p:cNvPr>
          <p:cNvCxnSpPr>
            <a:cxnSpLocks/>
          </p:cNvCxnSpPr>
          <p:nvPr/>
        </p:nvCxnSpPr>
        <p:spPr>
          <a:xfrm>
            <a:off x="5701546" y="4469204"/>
            <a:ext cx="611338" cy="628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F9BB956-8B59-7B0F-8EBF-22DFF2B72C18}"/>
              </a:ext>
            </a:extLst>
          </p:cNvPr>
          <p:cNvCxnSpPr>
            <a:cxnSpLocks/>
          </p:cNvCxnSpPr>
          <p:nvPr/>
        </p:nvCxnSpPr>
        <p:spPr>
          <a:xfrm>
            <a:off x="5650692" y="3204322"/>
            <a:ext cx="6969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4699CE-C60F-4653-AADE-BBF2221DDCF0}"/>
              </a:ext>
            </a:extLst>
          </p:cNvPr>
          <p:cNvCxnSpPr>
            <a:cxnSpLocks/>
          </p:cNvCxnSpPr>
          <p:nvPr/>
        </p:nvCxnSpPr>
        <p:spPr>
          <a:xfrm>
            <a:off x="3217253" y="2684081"/>
            <a:ext cx="1104564" cy="44213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30715F4-6AB2-4794-B4D8-B7A47DDF2395}"/>
              </a:ext>
            </a:extLst>
          </p:cNvPr>
          <p:cNvCxnSpPr>
            <a:cxnSpLocks/>
          </p:cNvCxnSpPr>
          <p:nvPr/>
        </p:nvCxnSpPr>
        <p:spPr>
          <a:xfrm flipV="1">
            <a:off x="3283956" y="2175090"/>
            <a:ext cx="1021345" cy="3078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A38715-D8AD-422B-BDC0-240312A10E40}"/>
              </a:ext>
            </a:extLst>
          </p:cNvPr>
          <p:cNvCxnSpPr>
            <a:cxnSpLocks/>
            <a:endCxn id="39" idx="0"/>
          </p:cNvCxnSpPr>
          <p:nvPr/>
        </p:nvCxnSpPr>
        <p:spPr>
          <a:xfrm>
            <a:off x="3168771" y="2684081"/>
            <a:ext cx="1152117" cy="140834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308071-D4D0-4D1F-B886-96C24FDCABA5}"/>
              </a:ext>
            </a:extLst>
          </p:cNvPr>
          <p:cNvSpPr/>
          <p:nvPr/>
        </p:nvSpPr>
        <p:spPr>
          <a:xfrm>
            <a:off x="8659427" y="1750998"/>
            <a:ext cx="3201348" cy="553998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LGBTIQ+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cs typeface="Calibri"/>
              </a:rPr>
              <a:t>Primary Health Services for Young People commissioning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C2DE6-4875-40BC-AE01-3C4E9724C9FB}"/>
              </a:ext>
            </a:extLst>
          </p:cNvPr>
          <p:cNvSpPr/>
          <p:nvPr/>
        </p:nvSpPr>
        <p:spPr>
          <a:xfrm>
            <a:off x="298857" y="1524594"/>
            <a:ext cx="1260000" cy="2158287"/>
          </a:xfrm>
          <a:custGeom>
            <a:avLst/>
            <a:gdLst>
              <a:gd name="connsiteX0" fmla="*/ 0 w 1055800"/>
              <a:gd name="connsiteY0" fmla="*/ 61319 h 613187"/>
              <a:gd name="connsiteX1" fmla="*/ 61319 w 1055800"/>
              <a:gd name="connsiteY1" fmla="*/ 0 h 613187"/>
              <a:gd name="connsiteX2" fmla="*/ 994481 w 1055800"/>
              <a:gd name="connsiteY2" fmla="*/ 0 h 613187"/>
              <a:gd name="connsiteX3" fmla="*/ 1055800 w 1055800"/>
              <a:gd name="connsiteY3" fmla="*/ 61319 h 613187"/>
              <a:gd name="connsiteX4" fmla="*/ 1055800 w 1055800"/>
              <a:gd name="connsiteY4" fmla="*/ 551868 h 613187"/>
              <a:gd name="connsiteX5" fmla="*/ 994481 w 1055800"/>
              <a:gd name="connsiteY5" fmla="*/ 613187 h 613187"/>
              <a:gd name="connsiteX6" fmla="*/ 61319 w 1055800"/>
              <a:gd name="connsiteY6" fmla="*/ 613187 h 613187"/>
              <a:gd name="connsiteX7" fmla="*/ 0 w 1055800"/>
              <a:gd name="connsiteY7" fmla="*/ 551868 h 613187"/>
              <a:gd name="connsiteX8" fmla="*/ 0 w 1055800"/>
              <a:gd name="connsiteY8" fmla="*/ 61319 h 61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5800" h="613187">
                <a:moveTo>
                  <a:pt x="0" y="61319"/>
                </a:moveTo>
                <a:cubicBezTo>
                  <a:pt x="0" y="27453"/>
                  <a:pt x="27453" y="0"/>
                  <a:pt x="61319" y="0"/>
                </a:cubicBezTo>
                <a:lnTo>
                  <a:pt x="994481" y="0"/>
                </a:lnTo>
                <a:cubicBezTo>
                  <a:pt x="1028347" y="0"/>
                  <a:pt x="1055800" y="27453"/>
                  <a:pt x="1055800" y="61319"/>
                </a:cubicBezTo>
                <a:lnTo>
                  <a:pt x="1055800" y="551868"/>
                </a:lnTo>
                <a:cubicBezTo>
                  <a:pt x="1055800" y="585734"/>
                  <a:pt x="1028347" y="613187"/>
                  <a:pt x="994481" y="613187"/>
                </a:cubicBezTo>
                <a:lnTo>
                  <a:pt x="61319" y="613187"/>
                </a:lnTo>
                <a:cubicBezTo>
                  <a:pt x="27453" y="613187"/>
                  <a:pt x="0" y="585734"/>
                  <a:pt x="0" y="551868"/>
                </a:cubicBezTo>
                <a:lnTo>
                  <a:pt x="0" y="6131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10" tIns="24310" rIns="24310" bIns="2431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100" b="1" dirty="0">
                <a:solidFill>
                  <a:schemeClr val="bg1">
                    <a:lumMod val="65000"/>
                  </a:schemeClr>
                </a:solidFill>
              </a:rPr>
              <a:t>A/g Executive Branch Manager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E6B3C49-6005-497D-B1BE-647B33617883}"/>
              </a:ext>
            </a:extLst>
          </p:cNvPr>
          <p:cNvSpPr/>
          <p:nvPr/>
        </p:nvSpPr>
        <p:spPr>
          <a:xfrm>
            <a:off x="1998282" y="2083891"/>
            <a:ext cx="1356536" cy="824841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rgbClr val="4472C4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prstClr val="black"/>
                </a:solidFill>
              </a:rPr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bg1"/>
                </a:solidFill>
              </a:rPr>
              <a:t>Social Policy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bg1"/>
                </a:solidFill>
              </a:rPr>
              <a:t>Senior Director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bg1"/>
                </a:solidFill>
              </a:rPr>
              <a:t>SOGA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3F8371E-C3A7-46A8-BB5C-54F73ED46F13}"/>
              </a:ext>
            </a:extLst>
          </p:cNvPr>
          <p:cNvSpPr/>
          <p:nvPr/>
        </p:nvSpPr>
        <p:spPr>
          <a:xfrm>
            <a:off x="4321253" y="2838178"/>
            <a:ext cx="1440000" cy="720000"/>
          </a:xfrm>
          <a:custGeom>
            <a:avLst/>
            <a:gdLst>
              <a:gd name="connsiteX0" fmla="*/ 0 w 1082145"/>
              <a:gd name="connsiteY0" fmla="*/ 57941 h 579411"/>
              <a:gd name="connsiteX1" fmla="*/ 57941 w 1082145"/>
              <a:gd name="connsiteY1" fmla="*/ 0 h 579411"/>
              <a:gd name="connsiteX2" fmla="*/ 1024204 w 1082145"/>
              <a:gd name="connsiteY2" fmla="*/ 0 h 579411"/>
              <a:gd name="connsiteX3" fmla="*/ 1082145 w 1082145"/>
              <a:gd name="connsiteY3" fmla="*/ 57941 h 579411"/>
              <a:gd name="connsiteX4" fmla="*/ 1082145 w 1082145"/>
              <a:gd name="connsiteY4" fmla="*/ 521470 h 579411"/>
              <a:gd name="connsiteX5" fmla="*/ 1024204 w 1082145"/>
              <a:gd name="connsiteY5" fmla="*/ 579411 h 579411"/>
              <a:gd name="connsiteX6" fmla="*/ 57941 w 1082145"/>
              <a:gd name="connsiteY6" fmla="*/ 579411 h 579411"/>
              <a:gd name="connsiteX7" fmla="*/ 0 w 1082145"/>
              <a:gd name="connsiteY7" fmla="*/ 521470 h 579411"/>
              <a:gd name="connsiteX8" fmla="*/ 0 w 1082145"/>
              <a:gd name="connsiteY8" fmla="*/ 57941 h 5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79411">
                <a:moveTo>
                  <a:pt x="0" y="57941"/>
                </a:moveTo>
                <a:cubicBezTo>
                  <a:pt x="0" y="25941"/>
                  <a:pt x="25941" y="0"/>
                  <a:pt x="57941" y="0"/>
                </a:cubicBezTo>
                <a:lnTo>
                  <a:pt x="1024204" y="0"/>
                </a:lnTo>
                <a:cubicBezTo>
                  <a:pt x="1056204" y="0"/>
                  <a:pt x="1082145" y="25941"/>
                  <a:pt x="1082145" y="57941"/>
                </a:cubicBezTo>
                <a:lnTo>
                  <a:pt x="1082145" y="521470"/>
                </a:lnTo>
                <a:cubicBezTo>
                  <a:pt x="1082145" y="553470"/>
                  <a:pt x="1056204" y="579411"/>
                  <a:pt x="1024204" y="579411"/>
                </a:cubicBezTo>
                <a:lnTo>
                  <a:pt x="57941" y="579411"/>
                </a:lnTo>
                <a:cubicBezTo>
                  <a:pt x="25941" y="579411"/>
                  <a:pt x="0" y="553470"/>
                  <a:pt x="0" y="521470"/>
                </a:cubicBezTo>
                <a:lnTo>
                  <a:pt x="0" y="5794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20" tIns="23320" rIns="23320" bIns="2332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Family and Inclusion 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Director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SOGB 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830D100-44BF-4226-A32F-BFF53B7E8257}"/>
              </a:ext>
            </a:extLst>
          </p:cNvPr>
          <p:cNvSpPr/>
          <p:nvPr/>
        </p:nvSpPr>
        <p:spPr>
          <a:xfrm>
            <a:off x="4320888" y="4020428"/>
            <a:ext cx="1440000" cy="720000"/>
          </a:xfrm>
          <a:custGeom>
            <a:avLst/>
            <a:gdLst>
              <a:gd name="connsiteX0" fmla="*/ 0 w 1082145"/>
              <a:gd name="connsiteY0" fmla="*/ 55738 h 557382"/>
              <a:gd name="connsiteX1" fmla="*/ 55738 w 1082145"/>
              <a:gd name="connsiteY1" fmla="*/ 0 h 557382"/>
              <a:gd name="connsiteX2" fmla="*/ 1026407 w 1082145"/>
              <a:gd name="connsiteY2" fmla="*/ 0 h 557382"/>
              <a:gd name="connsiteX3" fmla="*/ 1082145 w 1082145"/>
              <a:gd name="connsiteY3" fmla="*/ 55738 h 557382"/>
              <a:gd name="connsiteX4" fmla="*/ 1082145 w 1082145"/>
              <a:gd name="connsiteY4" fmla="*/ 501644 h 557382"/>
              <a:gd name="connsiteX5" fmla="*/ 1026407 w 1082145"/>
              <a:gd name="connsiteY5" fmla="*/ 557382 h 557382"/>
              <a:gd name="connsiteX6" fmla="*/ 55738 w 1082145"/>
              <a:gd name="connsiteY6" fmla="*/ 557382 h 557382"/>
              <a:gd name="connsiteX7" fmla="*/ 0 w 1082145"/>
              <a:gd name="connsiteY7" fmla="*/ 501644 h 557382"/>
              <a:gd name="connsiteX8" fmla="*/ 0 w 1082145"/>
              <a:gd name="connsiteY8" fmla="*/ 55738 h 55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57382">
                <a:moveTo>
                  <a:pt x="0" y="55738"/>
                </a:moveTo>
                <a:cubicBezTo>
                  <a:pt x="0" y="24955"/>
                  <a:pt x="24955" y="0"/>
                  <a:pt x="55738" y="0"/>
                </a:cubicBezTo>
                <a:lnTo>
                  <a:pt x="1026407" y="0"/>
                </a:lnTo>
                <a:cubicBezTo>
                  <a:pt x="1057190" y="0"/>
                  <a:pt x="1082145" y="24955"/>
                  <a:pt x="1082145" y="55738"/>
                </a:cubicBezTo>
                <a:lnTo>
                  <a:pt x="1082145" y="501644"/>
                </a:lnTo>
                <a:cubicBezTo>
                  <a:pt x="1082145" y="532427"/>
                  <a:pt x="1057190" y="557382"/>
                  <a:pt x="1026407" y="557382"/>
                </a:cubicBezTo>
                <a:lnTo>
                  <a:pt x="55738" y="557382"/>
                </a:lnTo>
                <a:cubicBezTo>
                  <a:pt x="24955" y="557382"/>
                  <a:pt x="0" y="532427"/>
                  <a:pt x="0" y="501644"/>
                </a:cubicBezTo>
                <a:lnTo>
                  <a:pt x="0" y="5573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675" tIns="22675" rIns="22675" bIns="22675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b="1" dirty="0">
                <a:solidFill>
                  <a:schemeClr val="tx1"/>
                </a:solidFill>
              </a:rPr>
              <a:t>Disability and Community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Director</a:t>
            </a:r>
            <a:r>
              <a:rPr lang="en-AU" sz="1000" b="1" dirty="0">
                <a:solidFill>
                  <a:schemeClr val="tx1"/>
                </a:solidFill>
              </a:rPr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b="1" dirty="0">
                <a:solidFill>
                  <a:schemeClr val="tx1"/>
                </a:solidFill>
              </a:rPr>
              <a:t>SOGB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AC5314-1873-43A1-BE9D-2A8D1676FC16}"/>
              </a:ext>
            </a:extLst>
          </p:cNvPr>
          <p:cNvSpPr txBox="1"/>
          <p:nvPr/>
        </p:nvSpPr>
        <p:spPr>
          <a:xfrm>
            <a:off x="125174" y="198554"/>
            <a:ext cx="1162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/>
              <a:t>HEALTH POLICY AND STRATEGY BRANCH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37B61A-54C0-4E4C-A09D-E3562E036123}"/>
              </a:ext>
            </a:extLst>
          </p:cNvPr>
          <p:cNvSpPr txBox="1"/>
          <p:nvPr/>
        </p:nvSpPr>
        <p:spPr>
          <a:xfrm>
            <a:off x="1669742" y="6423486"/>
            <a:ext cx="2393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20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9E3100E6-D507-475C-85EF-F6363D329254}"/>
              </a:ext>
            </a:extLst>
          </p:cNvPr>
          <p:cNvCxnSpPr>
            <a:cxnSpLocks/>
          </p:cNvCxnSpPr>
          <p:nvPr/>
        </p:nvCxnSpPr>
        <p:spPr>
          <a:xfrm>
            <a:off x="5701547" y="2101505"/>
            <a:ext cx="595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4F82CE0-8BC7-3D9E-1D06-00546C4CF222}"/>
              </a:ext>
            </a:extLst>
          </p:cNvPr>
          <p:cNvSpPr/>
          <p:nvPr/>
        </p:nvSpPr>
        <p:spPr>
          <a:xfrm>
            <a:off x="4321253" y="1762985"/>
            <a:ext cx="1440000" cy="720000"/>
          </a:xfrm>
          <a:custGeom>
            <a:avLst/>
            <a:gdLst>
              <a:gd name="connsiteX0" fmla="*/ 0 w 1082145"/>
              <a:gd name="connsiteY0" fmla="*/ 57941 h 579411"/>
              <a:gd name="connsiteX1" fmla="*/ 57941 w 1082145"/>
              <a:gd name="connsiteY1" fmla="*/ 0 h 579411"/>
              <a:gd name="connsiteX2" fmla="*/ 1024204 w 1082145"/>
              <a:gd name="connsiteY2" fmla="*/ 0 h 579411"/>
              <a:gd name="connsiteX3" fmla="*/ 1082145 w 1082145"/>
              <a:gd name="connsiteY3" fmla="*/ 57941 h 579411"/>
              <a:gd name="connsiteX4" fmla="*/ 1082145 w 1082145"/>
              <a:gd name="connsiteY4" fmla="*/ 521470 h 579411"/>
              <a:gd name="connsiteX5" fmla="*/ 1024204 w 1082145"/>
              <a:gd name="connsiteY5" fmla="*/ 579411 h 579411"/>
              <a:gd name="connsiteX6" fmla="*/ 57941 w 1082145"/>
              <a:gd name="connsiteY6" fmla="*/ 579411 h 579411"/>
              <a:gd name="connsiteX7" fmla="*/ 0 w 1082145"/>
              <a:gd name="connsiteY7" fmla="*/ 521470 h 579411"/>
              <a:gd name="connsiteX8" fmla="*/ 0 w 1082145"/>
              <a:gd name="connsiteY8" fmla="*/ 57941 h 5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79411">
                <a:moveTo>
                  <a:pt x="0" y="57941"/>
                </a:moveTo>
                <a:cubicBezTo>
                  <a:pt x="0" y="25941"/>
                  <a:pt x="25941" y="0"/>
                  <a:pt x="57941" y="0"/>
                </a:cubicBezTo>
                <a:lnTo>
                  <a:pt x="1024204" y="0"/>
                </a:lnTo>
                <a:cubicBezTo>
                  <a:pt x="1056204" y="0"/>
                  <a:pt x="1082145" y="25941"/>
                  <a:pt x="1082145" y="57941"/>
                </a:cubicBezTo>
                <a:lnTo>
                  <a:pt x="1082145" y="521470"/>
                </a:lnTo>
                <a:cubicBezTo>
                  <a:pt x="1082145" y="553470"/>
                  <a:pt x="1056204" y="579411"/>
                  <a:pt x="1024204" y="579411"/>
                </a:cubicBezTo>
                <a:lnTo>
                  <a:pt x="57941" y="579411"/>
                </a:lnTo>
                <a:cubicBezTo>
                  <a:pt x="25941" y="579411"/>
                  <a:pt x="0" y="553470"/>
                  <a:pt x="0" y="521470"/>
                </a:cubicBezTo>
                <a:lnTo>
                  <a:pt x="0" y="5794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20" tIns="23320" rIns="23320" bIns="2332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LGBTIQ+ and Social  Inclusion  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Director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SOGB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A48BC1F-8F51-9336-D311-EB8272E6A8AE}"/>
              </a:ext>
            </a:extLst>
          </p:cNvPr>
          <p:cNvSpPr/>
          <p:nvPr/>
        </p:nvSpPr>
        <p:spPr>
          <a:xfrm>
            <a:off x="8605755" y="2859701"/>
            <a:ext cx="3204828" cy="1015663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tx1"/>
                </a:solidFill>
              </a:rPr>
              <a:t>Abortion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MS-2 Step legislation</a:t>
            </a:r>
            <a:endParaRPr lang="en-AU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tx1"/>
                </a:solidFill>
              </a:rPr>
              <a:t>ART (Assisted Reproductive Technology)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tx1"/>
                </a:solidFill>
              </a:rPr>
              <a:t>Child Abuse Royal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chemeClr val="tx1"/>
                </a:solidFill>
              </a:rPr>
              <a:t>Fertility Preservation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NGO Contracts</a:t>
            </a:r>
            <a:endParaRPr lang="en-AU" sz="1000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6C2F80-3BB3-0CD5-5BC7-D5A5DCCE43C9}"/>
              </a:ext>
            </a:extLst>
          </p:cNvPr>
          <p:cNvSpPr/>
          <p:nvPr/>
        </p:nvSpPr>
        <p:spPr>
          <a:xfrm>
            <a:off x="6312884" y="2460992"/>
            <a:ext cx="1607495" cy="1902734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 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 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(ASO6)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(ASO6)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(Grad)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18C2CCD-44B6-841A-C51A-5017A5003227}"/>
              </a:ext>
            </a:extLst>
          </p:cNvPr>
          <p:cNvSpPr/>
          <p:nvPr/>
        </p:nvSpPr>
        <p:spPr>
          <a:xfrm>
            <a:off x="6312884" y="4461438"/>
            <a:ext cx="1607495" cy="1323240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(ASO6)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(Grad)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(ASO6)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(ASO5)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900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F8E1A7C-A371-6084-A2EE-FFC970F95591}"/>
              </a:ext>
            </a:extLst>
          </p:cNvPr>
          <p:cNvSpPr/>
          <p:nvPr/>
        </p:nvSpPr>
        <p:spPr>
          <a:xfrm>
            <a:off x="8546249" y="4158346"/>
            <a:ext cx="3204831" cy="1169551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Disability Health Strategy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Community Assistance and Temporary Supports Program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NDIS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Disability Royal Commission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Multicultural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(CASP) Community Assistance &amp; Support Program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CD47F20-E0A8-2685-65EA-9F1E3FA01CA5}"/>
              </a:ext>
            </a:extLst>
          </p:cNvPr>
          <p:cNvSpPr/>
          <p:nvPr/>
        </p:nvSpPr>
        <p:spPr>
          <a:xfrm>
            <a:off x="4345799" y="647583"/>
            <a:ext cx="1440000" cy="720000"/>
          </a:xfrm>
          <a:custGeom>
            <a:avLst/>
            <a:gdLst>
              <a:gd name="connsiteX0" fmla="*/ 0 w 1082145"/>
              <a:gd name="connsiteY0" fmla="*/ 57941 h 579411"/>
              <a:gd name="connsiteX1" fmla="*/ 57941 w 1082145"/>
              <a:gd name="connsiteY1" fmla="*/ 0 h 579411"/>
              <a:gd name="connsiteX2" fmla="*/ 1024204 w 1082145"/>
              <a:gd name="connsiteY2" fmla="*/ 0 h 579411"/>
              <a:gd name="connsiteX3" fmla="*/ 1082145 w 1082145"/>
              <a:gd name="connsiteY3" fmla="*/ 57941 h 579411"/>
              <a:gd name="connsiteX4" fmla="*/ 1082145 w 1082145"/>
              <a:gd name="connsiteY4" fmla="*/ 521470 h 579411"/>
              <a:gd name="connsiteX5" fmla="*/ 1024204 w 1082145"/>
              <a:gd name="connsiteY5" fmla="*/ 579411 h 579411"/>
              <a:gd name="connsiteX6" fmla="*/ 57941 w 1082145"/>
              <a:gd name="connsiteY6" fmla="*/ 579411 h 579411"/>
              <a:gd name="connsiteX7" fmla="*/ 0 w 1082145"/>
              <a:gd name="connsiteY7" fmla="*/ 521470 h 579411"/>
              <a:gd name="connsiteX8" fmla="*/ 0 w 1082145"/>
              <a:gd name="connsiteY8" fmla="*/ 57941 h 5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79411">
                <a:moveTo>
                  <a:pt x="0" y="57941"/>
                </a:moveTo>
                <a:cubicBezTo>
                  <a:pt x="0" y="25941"/>
                  <a:pt x="25941" y="0"/>
                  <a:pt x="57941" y="0"/>
                </a:cubicBezTo>
                <a:lnTo>
                  <a:pt x="1024204" y="0"/>
                </a:lnTo>
                <a:cubicBezTo>
                  <a:pt x="1056204" y="0"/>
                  <a:pt x="1082145" y="25941"/>
                  <a:pt x="1082145" y="57941"/>
                </a:cubicBezTo>
                <a:lnTo>
                  <a:pt x="1082145" y="521470"/>
                </a:lnTo>
                <a:cubicBezTo>
                  <a:pt x="1082145" y="553470"/>
                  <a:pt x="1056204" y="579411"/>
                  <a:pt x="1024204" y="579411"/>
                </a:cubicBezTo>
                <a:lnTo>
                  <a:pt x="57941" y="579411"/>
                </a:lnTo>
                <a:cubicBezTo>
                  <a:pt x="25941" y="579411"/>
                  <a:pt x="0" y="553470"/>
                  <a:pt x="0" y="521470"/>
                </a:cubicBezTo>
                <a:lnTo>
                  <a:pt x="0" y="5794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20" tIns="23320" rIns="23320" bIns="2332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Variations in Sex Characteristics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Director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</a:pPr>
            <a:r>
              <a:rPr lang="en-AU" sz="1000" dirty="0">
                <a:solidFill>
                  <a:schemeClr val="tx1"/>
                </a:solidFill>
              </a:rPr>
              <a:t>SOGB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CFFB52-6031-F9C2-032D-B9081CAF2DA9}"/>
              </a:ext>
            </a:extLst>
          </p:cNvPr>
          <p:cNvCxnSpPr>
            <a:cxnSpLocks/>
          </p:cNvCxnSpPr>
          <p:nvPr/>
        </p:nvCxnSpPr>
        <p:spPr>
          <a:xfrm flipV="1">
            <a:off x="3180309" y="982164"/>
            <a:ext cx="1165490" cy="124894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880464A-1EC6-AB83-18D1-97B16E28C65A}"/>
              </a:ext>
            </a:extLst>
          </p:cNvPr>
          <p:cNvCxnSpPr>
            <a:cxnSpLocks/>
          </p:cNvCxnSpPr>
          <p:nvPr/>
        </p:nvCxnSpPr>
        <p:spPr>
          <a:xfrm>
            <a:off x="5761253" y="869947"/>
            <a:ext cx="595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98CD804-6A9B-B073-2F33-AD489B4D04C4}"/>
              </a:ext>
            </a:extLst>
          </p:cNvPr>
          <p:cNvSpPr/>
          <p:nvPr/>
        </p:nvSpPr>
        <p:spPr>
          <a:xfrm>
            <a:off x="6347626" y="649732"/>
            <a:ext cx="1607495" cy="358246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- ASO6 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7B7A4B0-68B1-D76F-EFC6-1676A487F484}"/>
              </a:ext>
            </a:extLst>
          </p:cNvPr>
          <p:cNvCxnSpPr>
            <a:cxnSpLocks/>
          </p:cNvCxnSpPr>
          <p:nvPr/>
        </p:nvCxnSpPr>
        <p:spPr>
          <a:xfrm>
            <a:off x="7911963" y="4907265"/>
            <a:ext cx="65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84C36E3-20E9-5B05-2E83-9F3082F44081}"/>
              </a:ext>
            </a:extLst>
          </p:cNvPr>
          <p:cNvCxnSpPr>
            <a:cxnSpLocks/>
          </p:cNvCxnSpPr>
          <p:nvPr/>
        </p:nvCxnSpPr>
        <p:spPr>
          <a:xfrm>
            <a:off x="7956021" y="2027997"/>
            <a:ext cx="7034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6D0DC3-2F7E-BE5B-ABF6-F6541F759B93}"/>
              </a:ext>
            </a:extLst>
          </p:cNvPr>
          <p:cNvCxnSpPr>
            <a:cxnSpLocks/>
          </p:cNvCxnSpPr>
          <p:nvPr/>
        </p:nvCxnSpPr>
        <p:spPr>
          <a:xfrm>
            <a:off x="7956021" y="3138326"/>
            <a:ext cx="6497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430511F-2DF3-98F6-0199-54F46ACF0656}"/>
              </a:ext>
            </a:extLst>
          </p:cNvPr>
          <p:cNvSpPr/>
          <p:nvPr/>
        </p:nvSpPr>
        <p:spPr>
          <a:xfrm>
            <a:off x="129645" y="5932781"/>
            <a:ext cx="1620243" cy="824841"/>
          </a:xfrm>
          <a:custGeom>
            <a:avLst/>
            <a:gdLst>
              <a:gd name="connsiteX0" fmla="*/ 0 w 1082145"/>
              <a:gd name="connsiteY0" fmla="*/ 57941 h 579411"/>
              <a:gd name="connsiteX1" fmla="*/ 57941 w 1082145"/>
              <a:gd name="connsiteY1" fmla="*/ 0 h 579411"/>
              <a:gd name="connsiteX2" fmla="*/ 1024204 w 1082145"/>
              <a:gd name="connsiteY2" fmla="*/ 0 h 579411"/>
              <a:gd name="connsiteX3" fmla="*/ 1082145 w 1082145"/>
              <a:gd name="connsiteY3" fmla="*/ 57941 h 579411"/>
              <a:gd name="connsiteX4" fmla="*/ 1082145 w 1082145"/>
              <a:gd name="connsiteY4" fmla="*/ 521470 h 579411"/>
              <a:gd name="connsiteX5" fmla="*/ 1024204 w 1082145"/>
              <a:gd name="connsiteY5" fmla="*/ 579411 h 579411"/>
              <a:gd name="connsiteX6" fmla="*/ 57941 w 1082145"/>
              <a:gd name="connsiteY6" fmla="*/ 579411 h 579411"/>
              <a:gd name="connsiteX7" fmla="*/ 0 w 1082145"/>
              <a:gd name="connsiteY7" fmla="*/ 521470 h 579411"/>
              <a:gd name="connsiteX8" fmla="*/ 0 w 1082145"/>
              <a:gd name="connsiteY8" fmla="*/ 57941 h 57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79411">
                <a:moveTo>
                  <a:pt x="0" y="57941"/>
                </a:moveTo>
                <a:cubicBezTo>
                  <a:pt x="0" y="25941"/>
                  <a:pt x="25941" y="0"/>
                  <a:pt x="57941" y="0"/>
                </a:cubicBezTo>
                <a:lnTo>
                  <a:pt x="1024204" y="0"/>
                </a:lnTo>
                <a:cubicBezTo>
                  <a:pt x="1056204" y="0"/>
                  <a:pt x="1082145" y="25941"/>
                  <a:pt x="1082145" y="57941"/>
                </a:cubicBezTo>
                <a:lnTo>
                  <a:pt x="1082145" y="521470"/>
                </a:lnTo>
                <a:cubicBezTo>
                  <a:pt x="1082145" y="553470"/>
                  <a:pt x="1056204" y="579411"/>
                  <a:pt x="1024204" y="579411"/>
                </a:cubicBezTo>
                <a:lnTo>
                  <a:pt x="57941" y="579411"/>
                </a:lnTo>
                <a:cubicBezTo>
                  <a:pt x="25941" y="579411"/>
                  <a:pt x="0" y="553470"/>
                  <a:pt x="0" y="521470"/>
                </a:cubicBezTo>
                <a:lnTo>
                  <a:pt x="0" y="5794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320" tIns="23320" rIns="23320" bIns="23320" numCol="1" spcCol="1270" anchor="ctr" anchorCtr="0">
            <a:noAutofit/>
          </a:bodyPr>
          <a:lstStyle/>
          <a:p>
            <a:pPr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dirty="0">
                <a:solidFill>
                  <a:schemeClr val="tx1"/>
                </a:solidFill>
              </a:rPr>
              <a:t>SOGC Maternity</a:t>
            </a:r>
            <a:endParaRPr lang="en-AU" sz="1000" b="1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E752FBF-D188-EABE-D82E-116AFE7E0FB0}"/>
              </a:ext>
            </a:extLst>
          </p:cNvPr>
          <p:cNvCxnSpPr>
            <a:cxnSpLocks/>
          </p:cNvCxnSpPr>
          <p:nvPr/>
        </p:nvCxnSpPr>
        <p:spPr>
          <a:xfrm>
            <a:off x="1558857" y="2482985"/>
            <a:ext cx="455242" cy="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19A2185-CF5A-FAD1-F36F-4D6A6F1E7D2E}"/>
              </a:ext>
            </a:extLst>
          </p:cNvPr>
          <p:cNvSpPr/>
          <p:nvPr/>
        </p:nvSpPr>
        <p:spPr>
          <a:xfrm>
            <a:off x="202321" y="4577163"/>
            <a:ext cx="1356536" cy="824841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rgbClr val="4472C4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prstClr val="black"/>
                </a:solidFill>
              </a:rPr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Maternity in Focus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Senior Director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SOGA</a:t>
            </a:r>
            <a:endParaRPr lang="en-AU" sz="1000" b="1" dirty="0">
              <a:solidFill>
                <a:prstClr val="black"/>
              </a:solidFill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AU" sz="1000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3899715-8EF2-877A-0A7A-BE737912D2FE}"/>
              </a:ext>
            </a:extLst>
          </p:cNvPr>
          <p:cNvCxnSpPr>
            <a:cxnSpLocks/>
          </p:cNvCxnSpPr>
          <p:nvPr/>
        </p:nvCxnSpPr>
        <p:spPr>
          <a:xfrm>
            <a:off x="904655" y="3651233"/>
            <a:ext cx="0" cy="925930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A8B2CC5-8EA7-A1ED-C073-0A0732BB87CE}"/>
              </a:ext>
            </a:extLst>
          </p:cNvPr>
          <p:cNvCxnSpPr>
            <a:cxnSpLocks/>
          </p:cNvCxnSpPr>
          <p:nvPr/>
        </p:nvCxnSpPr>
        <p:spPr>
          <a:xfrm>
            <a:off x="912751" y="5402004"/>
            <a:ext cx="0" cy="530777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412F4B8-A859-C707-7A3F-1EBFA64092D4}"/>
              </a:ext>
            </a:extLst>
          </p:cNvPr>
          <p:cNvSpPr/>
          <p:nvPr/>
        </p:nvSpPr>
        <p:spPr>
          <a:xfrm>
            <a:off x="4255517" y="5596148"/>
            <a:ext cx="1505371" cy="720000"/>
          </a:xfrm>
          <a:custGeom>
            <a:avLst/>
            <a:gdLst>
              <a:gd name="connsiteX0" fmla="*/ 0 w 1082145"/>
              <a:gd name="connsiteY0" fmla="*/ 55738 h 557382"/>
              <a:gd name="connsiteX1" fmla="*/ 55738 w 1082145"/>
              <a:gd name="connsiteY1" fmla="*/ 0 h 557382"/>
              <a:gd name="connsiteX2" fmla="*/ 1026407 w 1082145"/>
              <a:gd name="connsiteY2" fmla="*/ 0 h 557382"/>
              <a:gd name="connsiteX3" fmla="*/ 1082145 w 1082145"/>
              <a:gd name="connsiteY3" fmla="*/ 55738 h 557382"/>
              <a:gd name="connsiteX4" fmla="*/ 1082145 w 1082145"/>
              <a:gd name="connsiteY4" fmla="*/ 501644 h 557382"/>
              <a:gd name="connsiteX5" fmla="*/ 1026407 w 1082145"/>
              <a:gd name="connsiteY5" fmla="*/ 557382 h 557382"/>
              <a:gd name="connsiteX6" fmla="*/ 55738 w 1082145"/>
              <a:gd name="connsiteY6" fmla="*/ 557382 h 557382"/>
              <a:gd name="connsiteX7" fmla="*/ 0 w 1082145"/>
              <a:gd name="connsiteY7" fmla="*/ 501644 h 557382"/>
              <a:gd name="connsiteX8" fmla="*/ 0 w 1082145"/>
              <a:gd name="connsiteY8" fmla="*/ 55738 h 557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2145" h="557382">
                <a:moveTo>
                  <a:pt x="0" y="55738"/>
                </a:moveTo>
                <a:cubicBezTo>
                  <a:pt x="0" y="24955"/>
                  <a:pt x="24955" y="0"/>
                  <a:pt x="55738" y="0"/>
                </a:cubicBezTo>
                <a:lnTo>
                  <a:pt x="1026407" y="0"/>
                </a:lnTo>
                <a:cubicBezTo>
                  <a:pt x="1057190" y="0"/>
                  <a:pt x="1082145" y="24955"/>
                  <a:pt x="1082145" y="55738"/>
                </a:cubicBezTo>
                <a:lnTo>
                  <a:pt x="1082145" y="501644"/>
                </a:lnTo>
                <a:cubicBezTo>
                  <a:pt x="1082145" y="532427"/>
                  <a:pt x="1057190" y="557382"/>
                  <a:pt x="1026407" y="557382"/>
                </a:cubicBezTo>
                <a:lnTo>
                  <a:pt x="55738" y="557382"/>
                </a:lnTo>
                <a:cubicBezTo>
                  <a:pt x="24955" y="557382"/>
                  <a:pt x="0" y="532427"/>
                  <a:pt x="0" y="501644"/>
                </a:cubicBezTo>
                <a:lnTo>
                  <a:pt x="0" y="5573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675" tIns="22675" rIns="22675" bIns="22675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Chronic Conditions and Primary  Care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>
                <a:solidFill>
                  <a:schemeClr val="tx1"/>
                </a:solidFill>
              </a:rPr>
              <a:t>Director</a:t>
            </a:r>
            <a:r>
              <a:rPr lang="en-AU" sz="1000" dirty="0">
                <a:solidFill>
                  <a:schemeClr val="tx1"/>
                </a:solidFill>
              </a:rPr>
              <a:t> 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dirty="0">
                <a:solidFill>
                  <a:schemeClr val="tx1"/>
                </a:solidFill>
              </a:rPr>
              <a:t>SOGB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42383FE-9C02-1535-F981-3BA86715DB33}"/>
              </a:ext>
            </a:extLst>
          </p:cNvPr>
          <p:cNvSpPr/>
          <p:nvPr/>
        </p:nvSpPr>
        <p:spPr>
          <a:xfrm>
            <a:off x="6304468" y="5883674"/>
            <a:ext cx="1615191" cy="801335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(SOG-C)</a:t>
            </a:r>
            <a:endParaRPr lang="en-AU" sz="900" dirty="0">
              <a:solidFill>
                <a:schemeClr val="tx1"/>
              </a:solidFill>
              <a:cs typeface="Calibri"/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(SOG-C)</a:t>
            </a:r>
            <a:endParaRPr lang="en-AU" sz="900" dirty="0">
              <a:solidFill>
                <a:schemeClr val="tx1"/>
              </a:solidFill>
              <a:cs typeface="Calibri"/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</a:t>
            </a:r>
            <a:r>
              <a:rPr lang="en-AU" sz="900" dirty="0">
                <a:solidFill>
                  <a:schemeClr val="tx1"/>
                </a:solidFill>
                <a:cs typeface="Calibri"/>
              </a:rPr>
              <a:t>(SOG-C)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(ASO-6)</a:t>
            </a:r>
            <a:endParaRPr lang="en-AU" sz="900" dirty="0">
              <a:solidFill>
                <a:schemeClr val="tx1"/>
              </a:solidFill>
              <a:cs typeface="Calibri"/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(Grad)</a:t>
            </a:r>
            <a:endParaRPr lang="en-AU" sz="9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A9DFA1-8B63-D9AE-5B88-1710CDE699AB}"/>
              </a:ext>
            </a:extLst>
          </p:cNvPr>
          <p:cNvSpPr/>
          <p:nvPr/>
        </p:nvSpPr>
        <p:spPr>
          <a:xfrm>
            <a:off x="8546248" y="5561712"/>
            <a:ext cx="3204831" cy="861774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Chronic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Primary Care Pilot</a:t>
            </a:r>
            <a:endParaRPr lang="en-AU" sz="100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Stroke Foundation contract</a:t>
            </a:r>
            <a:endParaRPr lang="en-AU" sz="100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Hydrotherapy </a:t>
            </a:r>
            <a:endParaRPr lang="en-US" sz="10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/>
              <a:t>Patient care navigation </a:t>
            </a:r>
            <a:endParaRPr lang="en-AU" sz="1000">
              <a:cs typeface="Calibri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5262B6F-003C-5341-B87E-2EE051F09C4A}"/>
              </a:ext>
            </a:extLst>
          </p:cNvPr>
          <p:cNvCxnSpPr>
            <a:cxnSpLocks/>
          </p:cNvCxnSpPr>
          <p:nvPr/>
        </p:nvCxnSpPr>
        <p:spPr>
          <a:xfrm>
            <a:off x="7904267" y="6015978"/>
            <a:ext cx="65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127B142-E2CD-CA20-63FC-6C9502D06AAF}"/>
              </a:ext>
            </a:extLst>
          </p:cNvPr>
          <p:cNvCxnSpPr>
            <a:cxnSpLocks/>
          </p:cNvCxnSpPr>
          <p:nvPr/>
        </p:nvCxnSpPr>
        <p:spPr>
          <a:xfrm>
            <a:off x="5742549" y="5953086"/>
            <a:ext cx="5465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21FD386-AD0C-47F7-7824-1FD4C7ACFE28}"/>
              </a:ext>
            </a:extLst>
          </p:cNvPr>
          <p:cNvCxnSpPr>
            <a:cxnSpLocks/>
          </p:cNvCxnSpPr>
          <p:nvPr/>
        </p:nvCxnSpPr>
        <p:spPr>
          <a:xfrm>
            <a:off x="3345538" y="4740428"/>
            <a:ext cx="848104" cy="121265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EA54DBC-FBEF-F0E3-8D53-0C3366CCB35E}"/>
              </a:ext>
            </a:extLst>
          </p:cNvPr>
          <p:cNvSpPr/>
          <p:nvPr/>
        </p:nvSpPr>
        <p:spPr>
          <a:xfrm>
            <a:off x="1974255" y="3956004"/>
            <a:ext cx="1338189" cy="1011242"/>
          </a:xfrm>
          <a:custGeom>
            <a:avLst/>
            <a:gdLst>
              <a:gd name="connsiteX0" fmla="*/ 0 w 1110612"/>
              <a:gd name="connsiteY0" fmla="*/ 59178 h 591778"/>
              <a:gd name="connsiteX1" fmla="*/ 59178 w 1110612"/>
              <a:gd name="connsiteY1" fmla="*/ 0 h 591778"/>
              <a:gd name="connsiteX2" fmla="*/ 1051434 w 1110612"/>
              <a:gd name="connsiteY2" fmla="*/ 0 h 591778"/>
              <a:gd name="connsiteX3" fmla="*/ 1110612 w 1110612"/>
              <a:gd name="connsiteY3" fmla="*/ 59178 h 591778"/>
              <a:gd name="connsiteX4" fmla="*/ 1110612 w 1110612"/>
              <a:gd name="connsiteY4" fmla="*/ 532600 h 591778"/>
              <a:gd name="connsiteX5" fmla="*/ 1051434 w 1110612"/>
              <a:gd name="connsiteY5" fmla="*/ 591778 h 591778"/>
              <a:gd name="connsiteX6" fmla="*/ 59178 w 1110612"/>
              <a:gd name="connsiteY6" fmla="*/ 591778 h 591778"/>
              <a:gd name="connsiteX7" fmla="*/ 0 w 1110612"/>
              <a:gd name="connsiteY7" fmla="*/ 532600 h 591778"/>
              <a:gd name="connsiteX8" fmla="*/ 0 w 1110612"/>
              <a:gd name="connsiteY8" fmla="*/ 59178 h 59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0612" h="591778">
                <a:moveTo>
                  <a:pt x="0" y="59178"/>
                </a:moveTo>
                <a:cubicBezTo>
                  <a:pt x="0" y="26495"/>
                  <a:pt x="26495" y="0"/>
                  <a:pt x="59178" y="0"/>
                </a:cubicBezTo>
                <a:lnTo>
                  <a:pt x="1051434" y="0"/>
                </a:lnTo>
                <a:cubicBezTo>
                  <a:pt x="1084117" y="0"/>
                  <a:pt x="1110612" y="26495"/>
                  <a:pt x="1110612" y="59178"/>
                </a:cubicBezTo>
                <a:lnTo>
                  <a:pt x="1110612" y="532600"/>
                </a:lnTo>
                <a:cubicBezTo>
                  <a:pt x="1110612" y="565283"/>
                  <a:pt x="1084117" y="591778"/>
                  <a:pt x="1051434" y="591778"/>
                </a:cubicBezTo>
                <a:lnTo>
                  <a:pt x="59178" y="591778"/>
                </a:lnTo>
                <a:cubicBezTo>
                  <a:pt x="26495" y="591778"/>
                  <a:pt x="0" y="565283"/>
                  <a:pt x="0" y="532600"/>
                </a:cubicBezTo>
                <a:lnTo>
                  <a:pt x="0" y="59178"/>
                </a:lnTo>
                <a:close/>
              </a:path>
            </a:pathLst>
          </a:custGeom>
          <a:solidFill>
            <a:srgbClr val="4472C4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/>
              <a:t>Health Services Policy</a:t>
            </a: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b="1" dirty="0"/>
              <a:t>A/g Senior Director  </a:t>
            </a:r>
            <a:endParaRPr lang="en-AU" sz="1000" b="1" dirty="0">
              <a:cs typeface="Calibri"/>
            </a:endParaRPr>
          </a:p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1000" dirty="0"/>
              <a:t>SOGA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26D2775-FEFB-944D-0BED-8DC0E4E5244F}"/>
              </a:ext>
            </a:extLst>
          </p:cNvPr>
          <p:cNvCxnSpPr>
            <a:cxnSpLocks/>
          </p:cNvCxnSpPr>
          <p:nvPr/>
        </p:nvCxnSpPr>
        <p:spPr>
          <a:xfrm>
            <a:off x="1558857" y="3034880"/>
            <a:ext cx="758215" cy="921124"/>
          </a:xfrm>
          <a:prstGeom prst="straightConnector1">
            <a:avLst/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853A8CC-BEAC-CEEE-7561-8DE63402B3A8}"/>
              </a:ext>
            </a:extLst>
          </p:cNvPr>
          <p:cNvSpPr/>
          <p:nvPr/>
        </p:nvSpPr>
        <p:spPr>
          <a:xfrm>
            <a:off x="6312884" y="1078037"/>
            <a:ext cx="1607495" cy="1366953"/>
          </a:xfrm>
          <a:custGeom>
            <a:avLst/>
            <a:gdLst>
              <a:gd name="connsiteX0" fmla="*/ 0 w 1098142"/>
              <a:gd name="connsiteY0" fmla="*/ 55764 h 557641"/>
              <a:gd name="connsiteX1" fmla="*/ 55764 w 1098142"/>
              <a:gd name="connsiteY1" fmla="*/ 0 h 557641"/>
              <a:gd name="connsiteX2" fmla="*/ 1042378 w 1098142"/>
              <a:gd name="connsiteY2" fmla="*/ 0 h 557641"/>
              <a:gd name="connsiteX3" fmla="*/ 1098142 w 1098142"/>
              <a:gd name="connsiteY3" fmla="*/ 55764 h 557641"/>
              <a:gd name="connsiteX4" fmla="*/ 1098142 w 1098142"/>
              <a:gd name="connsiteY4" fmla="*/ 501877 h 557641"/>
              <a:gd name="connsiteX5" fmla="*/ 1042378 w 1098142"/>
              <a:gd name="connsiteY5" fmla="*/ 557641 h 557641"/>
              <a:gd name="connsiteX6" fmla="*/ 55764 w 1098142"/>
              <a:gd name="connsiteY6" fmla="*/ 557641 h 557641"/>
              <a:gd name="connsiteX7" fmla="*/ 0 w 1098142"/>
              <a:gd name="connsiteY7" fmla="*/ 501877 h 557641"/>
              <a:gd name="connsiteX8" fmla="*/ 0 w 1098142"/>
              <a:gd name="connsiteY8" fmla="*/ 55764 h 557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8142" h="557641">
                <a:moveTo>
                  <a:pt x="0" y="55764"/>
                </a:moveTo>
                <a:cubicBezTo>
                  <a:pt x="0" y="24966"/>
                  <a:pt x="24966" y="0"/>
                  <a:pt x="55764" y="0"/>
                </a:cubicBezTo>
                <a:lnTo>
                  <a:pt x="1042378" y="0"/>
                </a:lnTo>
                <a:cubicBezTo>
                  <a:pt x="1073176" y="0"/>
                  <a:pt x="1098142" y="24966"/>
                  <a:pt x="1098142" y="55764"/>
                </a:cubicBezTo>
                <a:lnTo>
                  <a:pt x="1098142" y="501877"/>
                </a:lnTo>
                <a:cubicBezTo>
                  <a:pt x="1098142" y="532675"/>
                  <a:pt x="1073176" y="557641"/>
                  <a:pt x="1042378" y="557641"/>
                </a:cubicBezTo>
                <a:lnTo>
                  <a:pt x="55764" y="557641"/>
                </a:lnTo>
                <a:cubicBezTo>
                  <a:pt x="24966" y="557641"/>
                  <a:pt x="0" y="532675"/>
                  <a:pt x="0" y="501877"/>
                </a:cubicBezTo>
                <a:lnTo>
                  <a:pt x="0" y="5576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accent5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778" tIns="20778" rIns="20778" bIns="20778" numCol="1" spcCol="1270" anchor="ctr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(SOGC) 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</a:t>
            </a:r>
            <a:r>
              <a:rPr lang="en-AU" sz="900" dirty="0">
                <a:solidFill>
                  <a:schemeClr val="tx1"/>
                </a:solidFill>
                <a:cs typeface="Calibri"/>
              </a:rPr>
              <a:t>(SOGC)</a:t>
            </a:r>
            <a:endParaRPr lang="en-AU" sz="9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</a:t>
            </a:r>
            <a:r>
              <a:rPr lang="en-AU" sz="900" dirty="0">
                <a:solidFill>
                  <a:schemeClr val="tx1"/>
                </a:solidFill>
                <a:cs typeface="Calibri"/>
              </a:rPr>
              <a:t>(SOGC)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Assistant Director </a:t>
            </a:r>
            <a:r>
              <a:rPr lang="en-AU" sz="900" dirty="0">
                <a:solidFill>
                  <a:schemeClr val="tx1"/>
                </a:solidFill>
                <a:cs typeface="Calibri"/>
              </a:rPr>
              <a:t>(SOGC temp)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</a:rPr>
              <a:t>Officer (ASO6)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  <a:cs typeface="Calibri"/>
              </a:rPr>
              <a:t>Officer (ASO5)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sz="900" dirty="0">
                <a:solidFill>
                  <a:schemeClr val="tx1"/>
                </a:solidFill>
                <a:cs typeface="Calibri"/>
              </a:rPr>
              <a:t>(grad)</a:t>
            </a:r>
          </a:p>
        </p:txBody>
      </p:sp>
    </p:spTree>
    <p:extLst>
      <p:ext uri="{BB962C8B-B14F-4D97-AF65-F5344CB8AC3E}">
        <p14:creationId xmlns:p14="http://schemas.microsoft.com/office/powerpoint/2010/main" val="273406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57EA8-F699-BC97-51FC-9264A19E57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AU" sz="3200" b="1" dirty="0">
                <a:latin typeface="Arial" panose="020B0604020202020204" pitchFamily="34" charset="0"/>
                <a:cs typeface="Arial" panose="020B0604020202020204" pitchFamily="34" charset="0"/>
              </a:rPr>
              <a:t>Staff consultation process on Branch realignment 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110B220F-25A6-5F58-003A-E3D3C28DEC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3724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515305A9-FBBD-1D72-C0A9-C127B8B8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Sensitive</a:t>
            </a:r>
          </a:p>
        </p:txBody>
      </p:sp>
    </p:spTree>
    <p:extLst>
      <p:ext uri="{BB962C8B-B14F-4D97-AF65-F5344CB8AC3E}">
        <p14:creationId xmlns:p14="http://schemas.microsoft.com/office/powerpoint/2010/main" val="56790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795</Words>
  <Application>Microsoft Office PowerPoint</Application>
  <PresentationFormat>Widescreen</PresentationFormat>
  <Paragraphs>161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Policy, Partnerships &amp; Programs Division   New Ageing and End of Life Branch/ Health Policy &amp; Strategy Branch  Realignment  </vt:lpstr>
      <vt:lpstr>New Branch Realignment</vt:lpstr>
      <vt:lpstr>PowerPoint Presentation</vt:lpstr>
      <vt:lpstr>PowerPoint Presentation</vt:lpstr>
      <vt:lpstr>Staff consultation process on Branch realignment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Rad, Chadia (Health)</dc:creator>
  <cp:lastModifiedBy>Rad, Chadia (Health)</cp:lastModifiedBy>
  <cp:revision>11</cp:revision>
  <dcterms:created xsi:type="dcterms:W3CDTF">2024-03-14T22:03:50Z</dcterms:created>
  <dcterms:modified xsi:type="dcterms:W3CDTF">2024-03-20T01:34:57Z</dcterms:modified>
</cp:coreProperties>
</file>